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8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7" r:id="rId19"/>
    <p:sldId id="326" r:id="rId20"/>
    <p:sldId id="328" r:id="rId21"/>
    <p:sldId id="329" r:id="rId22"/>
    <p:sldId id="369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70" r:id="rId32"/>
    <p:sldId id="340" r:id="rId33"/>
    <p:sldId id="341" r:id="rId34"/>
    <p:sldId id="343" r:id="rId35"/>
    <p:sldId id="371" r:id="rId36"/>
    <p:sldId id="372" r:id="rId37"/>
    <p:sldId id="344" r:id="rId38"/>
    <p:sldId id="345" r:id="rId39"/>
    <p:sldId id="346" r:id="rId40"/>
    <p:sldId id="347" r:id="rId41"/>
    <p:sldId id="348" r:id="rId42"/>
    <p:sldId id="373" r:id="rId43"/>
    <p:sldId id="349" r:id="rId44"/>
    <p:sldId id="350" r:id="rId45"/>
    <p:sldId id="368" r:id="rId46"/>
    <p:sldId id="351" r:id="rId47"/>
    <p:sldId id="352" r:id="rId48"/>
    <p:sldId id="353" r:id="rId49"/>
    <p:sldId id="354" r:id="rId50"/>
    <p:sldId id="356" r:id="rId51"/>
    <p:sldId id="365" r:id="rId52"/>
    <p:sldId id="357" r:id="rId53"/>
    <p:sldId id="358" r:id="rId54"/>
    <p:sldId id="355" r:id="rId55"/>
    <p:sldId id="359" r:id="rId56"/>
    <p:sldId id="366" r:id="rId57"/>
    <p:sldId id="360" r:id="rId58"/>
    <p:sldId id="361" r:id="rId59"/>
    <p:sldId id="362" r:id="rId60"/>
    <p:sldId id="363" r:id="rId61"/>
    <p:sldId id="364" r:id="rId62"/>
    <p:sldId id="310" r:id="rId63"/>
  </p:sldIdLst>
  <p:sldSz cx="9144000" cy="6858000" type="screen4x3"/>
  <p:notesSz cx="7100888" cy="10233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FF0000"/>
    <a:srgbClr val="000000"/>
    <a:srgbClr val="CCE8CF"/>
    <a:srgbClr val="00E4A8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3" autoAdjust="0"/>
    <p:restoredTop sz="94719" autoAdjust="0"/>
  </p:normalViewPr>
  <p:slideViewPr>
    <p:cSldViewPr>
      <p:cViewPr varScale="1">
        <p:scale>
          <a:sx n="78" d="100"/>
          <a:sy n="78" d="100"/>
        </p:scale>
        <p:origin x="36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194" y="0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2016/12/13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8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194" y="9719598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7" y="0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786" y="4860687"/>
            <a:ext cx="5207318" cy="46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374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7" y="9721374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802FDC7-4769-40FA-9EC7-3F3287C48AE6}" type="slidenum">
              <a:rPr lang="en-US" altLang="zh-CN" sz="1200"/>
              <a:pPr eaLnBrk="1" hangingPunct="1"/>
              <a:t>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010997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46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8655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49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53142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54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69232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74260DE-C133-4F94-8F7B-26749892A5C0}" type="slidenum">
              <a:rPr lang="en-US" altLang="zh-CN" sz="1200"/>
              <a:pPr eaLnBrk="1" hangingPunct="1"/>
              <a:t>62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721946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28321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03801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最右侧图中，输入变量</a:t>
            </a:r>
            <a:r>
              <a:rPr lang="en-US" altLang="zh-CN" dirty="0" smtClean="0"/>
              <a:t>x</a:t>
            </a:r>
            <a:r>
              <a:rPr lang="zh-CN" altLang="en-US" dirty="0" smtClean="0"/>
              <a:t>只有一个稳定状态，因此整个系统是</a:t>
            </a:r>
            <a:r>
              <a:rPr lang="zh-CN" altLang="en-US" b="1" dirty="0" smtClean="0"/>
              <a:t>不稳定的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618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16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566122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29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6451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合并一些稳态到相同的行，意味着当输入变量发生变化时，最终分配给合并的二进制状态变量不改变。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701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异步是锁存器，不是同步的触发器了！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60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39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999683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63E97CD-29E6-4025-8BC8-D6133B63D5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2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BA638-65EC-4806-9C78-AFEC10913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8D85-48B6-4AFD-A288-666117199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760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CFC5-7FD8-49A5-BC14-6A12B5DF6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3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DF8BD-65F9-48C4-ABE9-2AD80F98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7B968-F9E1-4F99-A37F-C4C443537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5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22A96-5426-4C7C-942C-CE6139344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0F5B6-672A-4501-8AC2-B4A1B39B5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89EBD-6AF7-44A6-A834-9F066DF5B9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3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FF83-66BB-458C-9D59-09AE05735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6A30-9FD2-4429-832C-04911250CD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23528" y="0"/>
            <a:ext cx="8496944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192" y="985312"/>
            <a:ext cx="9126808" cy="587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AB14573C-0731-4BCE-AF7E-858AF394A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0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0.png"/><Relationship Id="rId7" Type="http://schemas.openxmlformats.org/officeDocument/2006/relationships/image" Target="../media/image38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0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0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0" Type="http://schemas.openxmlformats.org/officeDocument/2006/relationships/image" Target="../media/image79.png"/><Relationship Id="rId9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100.pn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970.png"/><Relationship Id="rId4" Type="http://schemas.openxmlformats.org/officeDocument/2006/relationships/image" Target="../media/image94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7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0.png"/><Relationship Id="rId5" Type="http://schemas.openxmlformats.org/officeDocument/2006/relationships/image" Target="../media/image1370.png"/><Relationship Id="rId4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210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6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500" y="2453489"/>
            <a:ext cx="5256584" cy="1415983"/>
          </a:xfrm>
          <a:noFill/>
        </p:spPr>
        <p:txBody>
          <a:bodyPr/>
          <a:lstStyle/>
          <a:p>
            <a:pPr algn="ctr" eaLnBrk="1" hangingPunct="1">
              <a:lnSpc>
                <a:spcPct val="130000"/>
              </a:lnSpc>
            </a:pPr>
            <a:r>
              <a:rPr lang="en-US" altLang="zh-CN" sz="3600" dirty="0" smtClean="0"/>
              <a:t>Chapter 9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600" b="1" spc="600" dirty="0" smtClean="0"/>
              <a:t>异步</a:t>
            </a:r>
            <a:r>
              <a:rPr lang="zh-CN" altLang="en-US" sz="3600" b="1" spc="600" dirty="0" smtClean="0"/>
              <a:t>时序逻辑</a:t>
            </a:r>
            <a:endParaRPr lang="en-US" altLang="zh-CN" b="1" spc="600" dirty="0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52120" y="6309320"/>
            <a:ext cx="3312368" cy="432048"/>
          </a:xfrm>
          <a:noFill/>
        </p:spPr>
        <p:txBody>
          <a:bodyPr/>
          <a:lstStyle/>
          <a:p>
            <a:pPr algn="r" eaLnBrk="1" hangingPunct="1"/>
            <a:r>
              <a:rPr lang="en-US" altLang="zh-CN" sz="2000" dirty="0" smtClean="0">
                <a:solidFill>
                  <a:srgbClr val="0070C0"/>
                </a:solidFill>
              </a:rPr>
              <a:t>xgsun@fudan.edu.cn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458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619672" y="91310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spc="600" dirty="0"/>
              <a:t>数字逻辑</a:t>
            </a:r>
            <a:r>
              <a:rPr lang="zh-CN" altLang="en-US" sz="1800" b="1" spc="600" dirty="0"/>
              <a:t> </a:t>
            </a:r>
            <a:r>
              <a:rPr lang="zh-CN" altLang="en-US" sz="24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4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b="1" dirty="0"/>
              <a:t>Digital Logic </a:t>
            </a:r>
            <a:r>
              <a:rPr lang="en-US" altLang="zh-CN" sz="2400" dirty="0"/>
              <a:t>&amp;</a:t>
            </a:r>
            <a:r>
              <a:rPr lang="en-US" altLang="zh-CN" b="1" dirty="0"/>
              <a:t> Component Design</a:t>
            </a:r>
            <a:endParaRPr lang="zh-CN" altLang="en-US" dirty="0"/>
          </a:p>
        </p:txBody>
      </p:sp>
      <p:pic>
        <p:nvPicPr>
          <p:cNvPr id="6" name="Picture 2" descr="C:\Users\Sam2013\Desktop\孙晓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368615"/>
            <a:ext cx="1440160" cy="41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072861"/>
            <a:ext cx="3960439" cy="5062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例</a:t>
            </a:r>
            <a:r>
              <a:rPr lang="en-US" altLang="zh-CN" dirty="0" smtClean="0">
                <a:solidFill>
                  <a:schemeClr val="tx1"/>
                </a:solidFill>
              </a:rPr>
              <a:t>2.  </a:t>
            </a:r>
            <a:r>
              <a:rPr lang="zh-CN" altLang="en-US" dirty="0" smtClean="0">
                <a:solidFill>
                  <a:srgbClr val="FF0000"/>
                </a:solidFill>
              </a:rPr>
              <a:t>流程表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6" y="1268760"/>
            <a:ext cx="18669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17145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转移表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9832" y="87910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流程表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2123728" y="2708920"/>
            <a:ext cx="576064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5391" y="4320386"/>
                <a:ext cx="8951105" cy="2492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b="1" dirty="0" smtClean="0"/>
                  <a:t>电路功能分析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altLang="zh-CN" sz="22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sz="2200" dirty="0" smtClean="0"/>
                  <a:t>, </a:t>
                </a:r>
                <a:r>
                  <a:rPr lang="zh-CN" altLang="en-US" sz="2200" dirty="0" smtClean="0"/>
                  <a:t>电路处于状态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sz="2200" dirty="0" smtClean="0"/>
                  <a:t>；</a:t>
                </a:r>
                <a:endParaRPr lang="en-US" altLang="zh-CN" sz="2200" dirty="0" smtClean="0"/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en-US" altLang="zh-CN" sz="22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变为</a:t>
                </a:r>
                <a:r>
                  <a:rPr lang="en-US" altLang="zh-CN" sz="2200" dirty="0" smtClean="0"/>
                  <a:t>1</a:t>
                </a:r>
                <a:r>
                  <a:rPr lang="zh-CN" altLang="en-US" sz="2200" dirty="0" smtClean="0"/>
                  <a:t>，而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 smtClean="0"/>
                  <a:t>，电路进入状态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𝑏</m:t>
                    </m:r>
                  </m:oMath>
                </a14:m>
                <a:endParaRPr lang="en-US" altLang="zh-CN" sz="2200" dirty="0" smtClean="0"/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zh-CN" altLang="en-US" sz="2200" dirty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11</m:t>
                    </m:r>
                  </m:oMath>
                </a14:m>
                <a:r>
                  <a:rPr lang="zh-CN" altLang="en-US" sz="2200" dirty="0" smtClean="0"/>
                  <a:t>时，电路可能在状态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𝑎</m:t>
                    </m:r>
                    <m:r>
                      <a:rPr lang="en-US" altLang="zh-CN" sz="2000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200" dirty="0" smtClean="0"/>
                  <a:t>，也可能在状态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sz="2200" dirty="0" smtClean="0"/>
                  <a:t>，输出亦不同</a:t>
                </a:r>
                <a:endParaRPr lang="en-US" altLang="zh-CN" sz="2200" dirty="0" smtClean="0"/>
              </a:p>
              <a:p>
                <a:pPr marL="1257300" lvl="2" indent="-342900">
                  <a:buFont typeface="Arial" pitchFamily="34" charset="0"/>
                  <a:buChar char="•"/>
                </a:pPr>
                <a:r>
                  <a:rPr lang="en-US" altLang="zh-CN" sz="2200" dirty="0" smtClean="0"/>
                  <a:t>if </a:t>
                </a:r>
                <a:r>
                  <a:rPr lang="zh-CN" altLang="en-US" sz="2200" dirty="0"/>
                  <a:t>输入</a:t>
                </a:r>
                <a:r>
                  <a:rPr lang="zh-CN" altLang="en-US" sz="2200" dirty="0" smtClean="0"/>
                  <a:t>从</a:t>
                </a:r>
                <a:r>
                  <a:rPr lang="en-US" altLang="zh-CN" sz="2200" dirty="0" smtClean="0"/>
                  <a:t>01</a:t>
                </a:r>
                <a:r>
                  <a:rPr lang="zh-CN" altLang="en-US" sz="2200" dirty="0" smtClean="0"/>
                  <a:t>变为</a:t>
                </a:r>
                <a:r>
                  <a:rPr lang="en-US" altLang="zh-CN" sz="2200" dirty="0"/>
                  <a:t>11</a:t>
                </a:r>
                <a:r>
                  <a:rPr lang="zh-CN" altLang="en-US" sz="2200" dirty="0"/>
                  <a:t>，状态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𝑎</m:t>
                    </m:r>
                  </m:oMath>
                </a14:m>
                <a:r>
                  <a:rPr lang="zh-CN" altLang="en-US" sz="2200" dirty="0"/>
                  <a:t>保持</a:t>
                </a:r>
                <a:r>
                  <a:rPr lang="zh-CN" altLang="en-US" sz="2200" dirty="0" smtClean="0"/>
                  <a:t>不变</a:t>
                </a:r>
                <a:endParaRPr lang="en-US" altLang="zh-CN" sz="2200" dirty="0" smtClean="0"/>
              </a:p>
              <a:p>
                <a:pPr marL="1257300" lvl="2" indent="-342900">
                  <a:buFont typeface="Arial" pitchFamily="34" charset="0"/>
                  <a:buChar char="•"/>
                </a:pPr>
                <a:r>
                  <a:rPr lang="en-US" altLang="zh-CN" sz="2200" dirty="0" smtClean="0"/>
                  <a:t>if </a:t>
                </a:r>
                <a:r>
                  <a:rPr lang="zh-CN" altLang="en-US" sz="2200" dirty="0" smtClean="0"/>
                  <a:t>输入从</a:t>
                </a:r>
                <a:r>
                  <a:rPr lang="en-US" altLang="zh-CN" sz="2200" dirty="0" smtClean="0"/>
                  <a:t>10</a:t>
                </a:r>
                <a:r>
                  <a:rPr lang="zh-CN" altLang="en-US" sz="2200" dirty="0" smtClean="0"/>
                  <a:t>变为</a:t>
                </a:r>
                <a:r>
                  <a:rPr lang="en-US" altLang="zh-CN" sz="2200" dirty="0" smtClean="0"/>
                  <a:t>11</a:t>
                </a:r>
                <a:r>
                  <a:rPr lang="zh-CN" altLang="en-US" sz="2200" dirty="0" smtClean="0"/>
                  <a:t>，状态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𝑏</m:t>
                    </m:r>
                  </m:oMath>
                </a14:m>
                <a:r>
                  <a:rPr lang="zh-CN" altLang="en-US" sz="2200" dirty="0" smtClean="0"/>
                  <a:t>保持不变</a:t>
                </a:r>
                <a:endParaRPr lang="en-US" altLang="zh-CN" sz="2200" dirty="0" smtClean="0"/>
              </a:p>
              <a:p>
                <a:pPr marL="800100" lvl="1" indent="-342900">
                  <a:buFont typeface="Arial" pitchFamily="34" charset="0"/>
                  <a:buChar char="•"/>
                </a:pPr>
                <a:r>
                  <a:rPr lang="zh-CN" altLang="en-US" sz="2200" dirty="0" smtClean="0">
                    <a:solidFill>
                      <a:srgbClr val="0070C0"/>
                    </a:solidFill>
                  </a:rPr>
                  <a:t>基本模式不允许从</a:t>
                </a:r>
                <a:r>
                  <a:rPr lang="en-US" altLang="zh-CN" sz="2200" dirty="0" smtClean="0">
                    <a:solidFill>
                      <a:srgbClr val="0070C0"/>
                    </a:solidFill>
                  </a:rPr>
                  <a:t>00</a:t>
                </a:r>
                <a:r>
                  <a:rPr lang="zh-CN" altLang="en-US" sz="2200" dirty="0" smtClean="0">
                    <a:solidFill>
                      <a:srgbClr val="0070C0"/>
                    </a:solidFill>
                  </a:rPr>
                  <a:t>变为</a:t>
                </a:r>
                <a:r>
                  <a:rPr lang="en-US" altLang="zh-CN" sz="2200" dirty="0" smtClean="0">
                    <a:solidFill>
                      <a:srgbClr val="0070C0"/>
                    </a:solidFill>
                  </a:rPr>
                  <a:t>11</a:t>
                </a:r>
                <a:r>
                  <a:rPr lang="zh-CN" altLang="en-US" sz="2200" dirty="0" smtClean="0">
                    <a:solidFill>
                      <a:srgbClr val="0070C0"/>
                    </a:solidFill>
                  </a:rPr>
                  <a:t>，因两个输入变量不能同时变化</a:t>
                </a:r>
                <a:r>
                  <a:rPr lang="zh-CN" altLang="en-US" sz="2200" dirty="0" smtClean="0"/>
                  <a:t>。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1" y="4320386"/>
                <a:ext cx="8951105" cy="2492990"/>
              </a:xfrm>
              <a:prstGeom prst="rect">
                <a:avLst/>
              </a:prstGeom>
              <a:blipFill rotWithShape="0">
                <a:blip r:embed="rId4"/>
                <a:stretch>
                  <a:fillRect l="-886" t="-2445" r="-68" b="-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370489" y="908720"/>
            <a:ext cx="3449983" cy="3720609"/>
            <a:chOff x="5370489" y="908720"/>
            <a:chExt cx="3449983" cy="372060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489" y="1412776"/>
              <a:ext cx="3449983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868144" y="3429000"/>
                  <a:ext cx="2626404" cy="120032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itchFamily="34" charset="0"/>
                    <a:buChar char="•"/>
                  </a:pPr>
                  <a:r>
                    <a:rPr lang="en-US" altLang="zh-CN" dirty="0" smtClean="0"/>
                    <a:t>2</a:t>
                  </a:r>
                  <a:r>
                    <a:rPr lang="zh-CN" altLang="en-US" dirty="0"/>
                    <a:t>个输入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altLang="zh-CN" i="1" dirty="0" smtClean="0">
                    <a:latin typeface="Cambria Math"/>
                  </a:endParaRPr>
                </a:p>
                <a:p>
                  <a:pPr marL="342900" indent="-342900">
                    <a:buFont typeface="Arial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1</m:t>
                      </m:r>
                      <m:r>
                        <a:rPr lang="zh-CN" altLang="en-US" i="1">
                          <a:latin typeface="Cambria Math"/>
                        </a:rPr>
                        <m:t>个</m:t>
                      </m:r>
                    </m:oMath>
                  </a14:m>
                  <a:r>
                    <a:rPr lang="zh-CN" altLang="en-US" dirty="0"/>
                    <a:t>输出</a:t>
                  </a:r>
                  <a14:m>
                    <m:oMath xmlns:m="http://schemas.openxmlformats.org/officeDocument/2006/math">
                      <m:r>
                        <a:rPr lang="en-US" altLang="zh-CN" i="1" dirty="0">
                          <a:latin typeface="Cambria Math"/>
                        </a:rPr>
                        <m:t>𝑧</m:t>
                      </m:r>
                    </m:oMath>
                  </a14:m>
                  <a:endParaRPr lang="en-US" altLang="zh-CN" dirty="0"/>
                </a:p>
                <a:p>
                  <a:pPr marL="342900" indent="-342900">
                    <a:buFont typeface="Arial" pitchFamily="34" charset="0"/>
                    <a:buChar char="•"/>
                  </a:pPr>
                  <a:r>
                    <a:rPr lang="en-US" altLang="zh-CN" dirty="0"/>
                    <a:t>2</a:t>
                  </a:r>
                  <a:r>
                    <a:rPr lang="zh-CN" altLang="en-US" dirty="0"/>
                    <a:t>个状态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𝑎</m:t>
                      </m:r>
                      <m:r>
                        <a:rPr lang="en-US" altLang="zh-CN" i="1">
                          <a:latin typeface="Cambria Math"/>
                        </a:rPr>
                        <m:t>, </m:t>
                      </m:r>
                      <m:r>
                        <a:rPr lang="en-US" altLang="zh-CN" i="1">
                          <a:latin typeface="Cambria Math"/>
                        </a:rPr>
                        <m:t>𝑏</m:t>
                      </m:r>
                    </m:oMath>
                  </a14:m>
                  <a:endParaRPr lang="en-US" altLang="zh-CN" dirty="0"/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3429000"/>
                  <a:ext cx="2626404" cy="120032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3256" t="-5612" b="-102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6084168" y="908720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例：分析电路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28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流程表 </a:t>
            </a:r>
            <a:r>
              <a:rPr lang="zh-CN" altLang="en-US" dirty="0">
                <a:latin typeface="Cambria Math"/>
              </a:rPr>
              <a:t>⇒ </a:t>
            </a:r>
            <a:r>
              <a:rPr lang="zh-CN" altLang="en-US" dirty="0" smtClean="0">
                <a:latin typeface="Cambria Math"/>
              </a:rPr>
              <a:t>转移表 ⇒</a:t>
            </a:r>
            <a:r>
              <a:rPr lang="zh-CN" altLang="en-US" dirty="0" smtClean="0"/>
              <a:t> 逻辑图</a:t>
            </a:r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3449983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5" y="4164285"/>
            <a:ext cx="5915025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4499992" y="980728"/>
            <a:ext cx="4536504" cy="4320480"/>
            <a:chOff x="4499992" y="980728"/>
            <a:chExt cx="4536504" cy="432048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846" y="980728"/>
              <a:ext cx="2914650" cy="171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846" y="3173710"/>
              <a:ext cx="2895600" cy="169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584847" y="2607295"/>
                  <a:ext cx="23955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𝒀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847" y="2607295"/>
                  <a:ext cx="2395528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102924" y="4839543"/>
                  <a:ext cx="161121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𝒛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924" y="4839543"/>
                  <a:ext cx="1611210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184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右箭头 8"/>
            <p:cNvSpPr/>
            <p:nvPr/>
          </p:nvSpPr>
          <p:spPr bwMode="auto">
            <a:xfrm>
              <a:off x="4499992" y="2492896"/>
              <a:ext cx="1224136" cy="57606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0" name="圆角右箭头 9"/>
          <p:cNvSpPr/>
          <p:nvPr/>
        </p:nvSpPr>
        <p:spPr bwMode="auto">
          <a:xfrm flipH="1" flipV="1">
            <a:off x="6293300" y="5451042"/>
            <a:ext cx="1285871" cy="936104"/>
          </a:xfrm>
          <a:prstGeom prst="bentArrow">
            <a:avLst>
              <a:gd name="adj1" fmla="val 25000"/>
              <a:gd name="adj2" fmla="val 1906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04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56015"/>
            <a:ext cx="9036496" cy="1824914"/>
          </a:xfrm>
        </p:spPr>
        <p:txBody>
          <a:bodyPr/>
          <a:lstStyle/>
          <a:p>
            <a:r>
              <a:rPr lang="zh-CN" altLang="en-US" sz="2200" dirty="0" smtClean="0"/>
              <a:t>当输入信号的变化引起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个或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个以上二进制状态变量变化时，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异步时序电路会存在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竞争</a:t>
            </a:r>
            <a:r>
              <a:rPr lang="zh-CN" altLang="en-US" sz="2200" dirty="0" smtClean="0"/>
              <a:t>情况。</a:t>
            </a:r>
            <a:endParaRPr lang="en-US" altLang="zh-CN" sz="2200" dirty="0" smtClean="0"/>
          </a:p>
          <a:p>
            <a:r>
              <a:rPr lang="zh-CN" altLang="en-US" sz="2200" dirty="0" smtClean="0"/>
              <a:t>由于延时的不同，竞争使得状态变量不按预期的方式发生变化</a:t>
            </a:r>
            <a:r>
              <a:rPr lang="en-US" altLang="zh-CN" sz="2200" dirty="0" smtClean="0"/>
              <a:t>.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非典型竞争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电路达到最后</a:t>
            </a:r>
            <a:r>
              <a:rPr lang="zh-CN" altLang="en-US" sz="2200" b="1" dirty="0">
                <a:solidFill>
                  <a:srgbClr val="FF0000"/>
                </a:solidFill>
              </a:rPr>
              <a:t>稳定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状态</a:t>
            </a:r>
            <a:r>
              <a:rPr lang="zh-CN" altLang="en-US" sz="2200" dirty="0" smtClean="0"/>
              <a:t>并</a:t>
            </a:r>
            <a:r>
              <a:rPr lang="zh-CN" altLang="en-US" sz="2200" b="1" u="sng" dirty="0" smtClean="0"/>
              <a:t>不依赖于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状态变量</a:t>
            </a:r>
            <a:r>
              <a:rPr lang="zh-CN" altLang="en-US" sz="2200" dirty="0" smtClean="0"/>
              <a:t>的变化顺序。</a:t>
            </a:r>
            <a:endParaRPr lang="zh-CN" alt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例</a:t>
            </a:r>
            <a:r>
              <a:rPr lang="en-US" altLang="zh-CN" dirty="0" smtClean="0">
                <a:solidFill>
                  <a:schemeClr val="tx1"/>
                </a:solidFill>
              </a:rPr>
              <a:t>3. </a:t>
            </a:r>
            <a:r>
              <a:rPr lang="zh-CN" altLang="en-US" dirty="0" smtClean="0"/>
              <a:t>竞争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66" y="5604518"/>
            <a:ext cx="2123954" cy="109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1043" y="6041748"/>
                <a:ext cx="2978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2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发生变化时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" y="6041748"/>
                <a:ext cx="297882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227" t="-10606" r="-184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1043" y="6324676"/>
                <a:ext cx="2978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3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发生变化时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" y="6324676"/>
                <a:ext cx="2978829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1227" t="-10769" r="-1840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41043" y="5770327"/>
                <a:ext cx="2962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sz="2000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同 时 变化时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3" y="5770327"/>
                <a:ext cx="2962799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1235" t="-12308" r="-1440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4013812" y="2852936"/>
            <a:ext cx="1638308" cy="2607568"/>
            <a:chOff x="3040758" y="2852936"/>
            <a:chExt cx="1638308" cy="260756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758" y="2852936"/>
              <a:ext cx="1638308" cy="2607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" name="直接箭头连接符 11"/>
            <p:cNvCxnSpPr/>
            <p:nvPr/>
          </p:nvCxnSpPr>
          <p:spPr bwMode="auto">
            <a:xfrm>
              <a:off x="3923928" y="3140968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4" y="3901405"/>
                <a:ext cx="4015202" cy="1615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b="1" dirty="0" smtClean="0"/>
                  <a:t>分析</a:t>
                </a:r>
                <a:r>
                  <a:rPr lang="zh-CN" altLang="en-US" sz="2200" dirty="0" smtClean="0"/>
                  <a:t>：</a:t>
                </a:r>
                <a:endParaRPr lang="en-US" altLang="zh-CN" sz="2200" dirty="0" smtClean="0"/>
              </a:p>
              <a:p>
                <a:pPr marL="271463" indent="-271463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从全稳态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=000</m:t>
                    </m:r>
                    <m:r>
                      <a:rPr lang="zh-CN" altLang="en-US" sz="2200" i="1">
                        <a:latin typeface="Cambria Math"/>
                      </a:rPr>
                      <m:t>开始</m:t>
                    </m:r>
                  </m:oMath>
                </a14:m>
                <a:endParaRPr lang="en-US" altLang="zh-CN" sz="2200" dirty="0" smtClean="0"/>
              </a:p>
              <a:p>
                <a:pPr marL="271463" indent="-271463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:0→1</m:t>
                    </m:r>
                  </m:oMath>
                </a14:m>
                <a:r>
                  <a:rPr lang="en-US" altLang="zh-CN" sz="2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:00</m:t>
                    </m:r>
                    <m:r>
                      <a:rPr lang="en-US" altLang="zh-CN" sz="22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11</m:t>
                    </m:r>
                    <m:r>
                      <a:rPr lang="en-US" altLang="zh-CN" sz="2200" b="0" i="0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zh-CN" altLang="en-US" sz="2200" b="1" dirty="0" smtClean="0"/>
                  <a:t>竞争</a:t>
                </a:r>
                <a:endParaRPr lang="en-US" altLang="zh-CN" sz="2200" b="1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901405"/>
                <a:ext cx="4015202" cy="1615827"/>
              </a:xfrm>
              <a:prstGeom prst="rect">
                <a:avLst/>
              </a:prstGeom>
              <a:blipFill rotWithShape="1">
                <a:blip r:embed="rId7"/>
                <a:stretch>
                  <a:fillRect l="-1976" r="-1368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6118495" y="2852936"/>
            <a:ext cx="2977651" cy="3863717"/>
            <a:chOff x="6118495" y="2852936"/>
            <a:chExt cx="2977651" cy="3863717"/>
          </a:xfrm>
        </p:grpSpPr>
        <p:grpSp>
          <p:nvGrpSpPr>
            <p:cNvPr id="6" name="组合 5"/>
            <p:cNvGrpSpPr/>
            <p:nvPr/>
          </p:nvGrpSpPr>
          <p:grpSpPr>
            <a:xfrm>
              <a:off x="6118495" y="2852936"/>
              <a:ext cx="2977651" cy="3863717"/>
              <a:chOff x="5921305" y="2852936"/>
              <a:chExt cx="2977651" cy="3863717"/>
            </a:xfrm>
          </p:grpSpPr>
          <p:pic>
            <p:nvPicPr>
              <p:cNvPr id="6147" name="Picture 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3082" y="2852936"/>
                <a:ext cx="1692364" cy="26795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49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1305" y="5604518"/>
                <a:ext cx="2977651" cy="1112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" name="直接箭头连接符 12"/>
              <p:cNvCxnSpPr/>
              <p:nvPr/>
            </p:nvCxnSpPr>
            <p:spPr bwMode="auto">
              <a:xfrm>
                <a:off x="8011390" y="3140968"/>
                <a:ext cx="360040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</p:cxnSp>
        </p:grpSp>
        <p:sp>
          <p:nvSpPr>
            <p:cNvPr id="9" name="TextBox 8"/>
            <p:cNvSpPr txBox="1"/>
            <p:nvPr/>
          </p:nvSpPr>
          <p:spPr>
            <a:xfrm>
              <a:off x="6228184" y="3140968"/>
              <a:ext cx="553998" cy="16071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>
                  <a:latin typeface="楷体" pitchFamily="49" charset="-122"/>
                  <a:ea typeface="楷体" pitchFamily="49" charset="-122"/>
                </a:rPr>
                <a:t>另一个例子</a:t>
              </a:r>
              <a:endParaRPr lang="zh-CN" altLang="en-US" b="1" dirty="0">
                <a:latin typeface="楷体" pitchFamily="49" charset="-122"/>
                <a:ea typeface="楷体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189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56015"/>
            <a:ext cx="9036496" cy="1824914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当输入信号的变化引起</a:t>
            </a:r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个或</a:t>
            </a:r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个以上二进制状态变量变化时，异步时序电路会存在</a:t>
            </a:r>
            <a:r>
              <a:rPr lang="zh-CN" altLang="en-US" sz="2200" b="1" dirty="0" smtClean="0">
                <a:solidFill>
                  <a:schemeClr val="bg1">
                    <a:lumMod val="50000"/>
                  </a:schemeClr>
                </a:solidFill>
              </a:rPr>
              <a:t>竞争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情况。</a:t>
            </a:r>
            <a:endParaRPr lang="en-US" altLang="zh-CN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</a:rPr>
              <a:t>由于延时的不同，竞争使得状态变量不按预期的方式发生变化</a:t>
            </a:r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914400" lvl="1" indent="-457200">
              <a:buSzPct val="100000"/>
              <a:buFont typeface="+mj-ea"/>
              <a:buAutoNum type="circleNumDbPlain" startAt="2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典型竞争  </a:t>
            </a:r>
            <a:r>
              <a:rPr lang="zh-CN" altLang="en-US" sz="2200" dirty="0" smtClean="0"/>
              <a:t>：每</a:t>
            </a:r>
            <a:r>
              <a:rPr lang="zh-CN" altLang="en-US" sz="2200" b="1" dirty="0" smtClean="0"/>
              <a:t>行</a:t>
            </a:r>
            <a:r>
              <a:rPr lang="zh-CN" altLang="en-US" sz="2200" dirty="0" smtClean="0"/>
              <a:t>或</a:t>
            </a:r>
            <a:r>
              <a:rPr lang="zh-CN" altLang="en-US" sz="2200" b="1" dirty="0" smtClean="0"/>
              <a:t>列</a:t>
            </a:r>
            <a:r>
              <a:rPr lang="zh-CN" altLang="en-US" sz="2200" dirty="0" smtClean="0"/>
              <a:t>同时存在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个或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个以上稳定状态时，</a:t>
            </a:r>
            <a:r>
              <a:rPr lang="en-US" altLang="zh-CN" sz="2200" dirty="0" smtClean="0"/>
              <a:t/>
            </a:r>
            <a:br>
              <a:rPr lang="en-US" altLang="zh-CN" sz="2200" dirty="0" smtClean="0"/>
            </a:br>
            <a:r>
              <a:rPr lang="zh-CN" altLang="en-US" sz="2200" dirty="0" smtClean="0"/>
              <a:t>电路达到最后状态</a:t>
            </a:r>
            <a:r>
              <a:rPr lang="zh-CN" altLang="en-US" sz="2200" b="1" u="sng" dirty="0" smtClean="0"/>
              <a:t>依赖于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状态变量</a:t>
            </a:r>
            <a:r>
              <a:rPr lang="zh-CN" altLang="en-US" sz="2200" dirty="0" smtClean="0"/>
              <a:t>的变化顺序。</a:t>
            </a:r>
            <a:endParaRPr lang="zh-CN" alt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竞争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48207" y="6170408"/>
                <a:ext cx="2978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2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发生变化时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207" y="6170408"/>
                <a:ext cx="2978829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227" t="-10606" r="-184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61123" y="6453336"/>
                <a:ext cx="29788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3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先于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发生变化时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23" y="6453336"/>
                <a:ext cx="297882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227" t="-10769" r="-1840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61123" y="5861916"/>
                <a:ext cx="2962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/>
                </a:pPr>
                <a:r>
                  <a:rPr lang="en-US" altLang="zh-CN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zh-CN" altLang="en-US" sz="2000" b="0" i="1" smtClean="0">
                        <a:latin typeface="Cambria Math"/>
                      </a:rPr>
                      <m:t>，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 同 时 变化时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123" y="5861916"/>
                <a:ext cx="2962799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1235" t="-12308" r="-1440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06" y="2924944"/>
            <a:ext cx="1656262" cy="264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3" y="5589240"/>
            <a:ext cx="2181197" cy="120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 rot="394667">
            <a:off x="331040" y="3410424"/>
            <a:ext cx="3791423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一定要避免典型竞争！</a:t>
            </a:r>
            <a:endParaRPr lang="zh-CN" altLang="en-US" sz="28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723531" y="2924943"/>
            <a:ext cx="2384973" cy="3888434"/>
            <a:chOff x="6723531" y="2924943"/>
            <a:chExt cx="2384973" cy="3888434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141" y="2924943"/>
              <a:ext cx="1657347" cy="26482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3531" y="5573191"/>
              <a:ext cx="2384973" cy="1240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754306" y="3406005"/>
              <a:ext cx="553998" cy="160717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>
                  <a:latin typeface="楷体" pitchFamily="49" charset="-122"/>
                  <a:ea typeface="楷体" pitchFamily="49" charset="-122"/>
                </a:rPr>
                <a:t>另一个例子</a:t>
              </a:r>
              <a:endParaRPr lang="zh-CN" altLang="en-US" b="1" dirty="0">
                <a:latin typeface="楷体" pitchFamily="49" charset="-122"/>
                <a:ea typeface="楷体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7504" y="4293096"/>
                <a:ext cx="4015202" cy="16158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b="1" dirty="0" smtClean="0"/>
                  <a:t>分析</a:t>
                </a:r>
                <a:r>
                  <a:rPr lang="zh-CN" altLang="en-US" sz="2200" dirty="0" smtClean="0"/>
                  <a:t>：</a:t>
                </a:r>
                <a:endParaRPr lang="en-US" altLang="zh-CN" sz="2200" dirty="0" smtClean="0"/>
              </a:p>
              <a:p>
                <a:pPr marL="271463" indent="-271463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从全稳态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=000</m:t>
                    </m:r>
                    <m:r>
                      <a:rPr lang="zh-CN" altLang="en-US" sz="2200" i="1">
                        <a:latin typeface="Cambria Math"/>
                      </a:rPr>
                      <m:t>开始</m:t>
                    </m:r>
                  </m:oMath>
                </a14:m>
                <a:endParaRPr lang="en-US" altLang="zh-CN" sz="2200" dirty="0" smtClean="0"/>
              </a:p>
              <a:p>
                <a:pPr marL="271463" indent="-271463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/>
                      </a:rPr>
                      <m:t>𝑥</m:t>
                    </m:r>
                    <m:r>
                      <a:rPr lang="en-US" altLang="zh-CN" sz="2200" b="0" i="1" smtClean="0">
                        <a:latin typeface="Cambria Math"/>
                      </a:rPr>
                      <m:t>:0→1</m:t>
                    </m:r>
                  </m:oMath>
                </a14:m>
                <a:r>
                  <a:rPr lang="en-US" altLang="zh-CN" sz="22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:00</m:t>
                    </m:r>
                    <m:r>
                      <a:rPr lang="en-US" altLang="zh-CN" sz="220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11</m:t>
                    </m:r>
                    <m:r>
                      <a:rPr lang="en-US" altLang="zh-CN" sz="2200" b="0" i="0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zh-CN" altLang="en-US" sz="2200" dirty="0" smtClean="0"/>
                  <a:t> </a:t>
                </a:r>
                <a:r>
                  <a:rPr lang="zh-CN" altLang="en-US" sz="2200" b="1" dirty="0" smtClean="0"/>
                  <a:t>竞争</a:t>
                </a:r>
                <a:endParaRPr lang="en-US" altLang="zh-CN" sz="2200" b="1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293096"/>
                <a:ext cx="4015202" cy="1615827"/>
              </a:xfrm>
              <a:prstGeom prst="rect">
                <a:avLst/>
              </a:prstGeom>
              <a:blipFill rotWithShape="1">
                <a:blip r:embed="rId9"/>
                <a:stretch>
                  <a:fillRect l="-1976" r="-1368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39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971536"/>
          </a:xfrm>
        </p:spPr>
        <p:txBody>
          <a:bodyPr/>
          <a:lstStyle/>
          <a:p>
            <a:r>
              <a:rPr lang="zh-CN" altLang="en-US" sz="2800" dirty="0" smtClean="0"/>
              <a:t>采用电路通过一系列</a:t>
            </a:r>
            <a:r>
              <a:rPr lang="zh-CN" altLang="en-US" sz="2800" b="1" dirty="0" smtClean="0"/>
              <a:t>中间不稳状态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b="1" dirty="0" smtClean="0"/>
              <a:t>最终达到一个稳定状态</a:t>
            </a:r>
            <a:r>
              <a:rPr lang="zh-CN" altLang="en-US" sz="2800" dirty="0" smtClean="0"/>
              <a:t>的方法。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避免竞争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2457450" cy="413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374" y="2276872"/>
            <a:ext cx="2411730" cy="414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2265382"/>
            <a:ext cx="2457450" cy="433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禁止符 4"/>
          <p:cNvSpPr/>
          <p:nvPr/>
        </p:nvSpPr>
        <p:spPr bwMode="auto">
          <a:xfrm>
            <a:off x="6084168" y="2420888"/>
            <a:ext cx="2808312" cy="3987166"/>
          </a:xfrm>
          <a:prstGeom prst="noSmoking">
            <a:avLst/>
          </a:prstGeom>
          <a:solidFill>
            <a:srgbClr val="FF00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7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zh-CN" altLang="en-US" b="1" dirty="0" smtClean="0">
                <a:solidFill>
                  <a:srgbClr val="FF0000"/>
                </a:solidFill>
              </a:rPr>
              <a:t>转移表</a:t>
            </a:r>
            <a:r>
              <a:rPr lang="zh-CN" altLang="en-US" dirty="0" smtClean="0"/>
              <a:t>检测电路的</a:t>
            </a:r>
            <a:r>
              <a:rPr lang="zh-CN" altLang="en-US" b="1" dirty="0" smtClean="0">
                <a:solidFill>
                  <a:srgbClr val="FF0000"/>
                </a:solidFill>
              </a:rPr>
              <a:t>稳定性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5736" y="980728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300" dirty="0" smtClean="0">
                <a:solidFill>
                  <a:srgbClr val="FF0000"/>
                </a:solidFill>
              </a:rPr>
              <a:t>必须避免电路变成不稳状态！</a:t>
            </a:r>
            <a:endParaRPr lang="zh-CN" altLang="en-US" b="1" spc="3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4783"/>
            <a:ext cx="5981601" cy="53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6258" y="152717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激励函数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289605" y="1988840"/>
            <a:ext cx="7947128" cy="4610928"/>
            <a:chOff x="289605" y="1988840"/>
            <a:chExt cx="7947128" cy="4610928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1988840"/>
              <a:ext cx="5968989" cy="1769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05" y="4077072"/>
              <a:ext cx="3706331" cy="2522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左弧形箭头 6"/>
            <p:cNvSpPr/>
            <p:nvPr/>
          </p:nvSpPr>
          <p:spPr bwMode="auto">
            <a:xfrm>
              <a:off x="2267891" y="4943584"/>
              <a:ext cx="397977" cy="934896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左弧形箭头 11"/>
            <p:cNvSpPr/>
            <p:nvPr/>
          </p:nvSpPr>
          <p:spPr bwMode="auto">
            <a:xfrm flipH="1" flipV="1">
              <a:off x="2891250" y="4906513"/>
              <a:ext cx="397977" cy="934896"/>
            </a:xfrm>
            <a:prstGeom prst="curvedRightArrow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49105" y="4077072"/>
                <a:ext cx="3735318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第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列</a:t>
                </a:r>
                <a:r>
                  <a:rPr lang="en-US" altLang="zh-CN" dirty="0" smtClean="0"/>
                  <a:t>(11)</a:t>
                </a:r>
                <a:r>
                  <a:rPr lang="zh-CN" altLang="en-US" dirty="0" smtClean="0"/>
                  <a:t>没有稳定状态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=11</m:t>
                    </m:r>
                    <m:r>
                      <a:rPr lang="zh-CN" altLang="en-US" b="0" i="1" smtClean="0">
                        <a:latin typeface="Cambria Math"/>
                      </a:rPr>
                      <m:t>时，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dirty="0" smtClean="0"/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反馈将使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dirty="0"/>
                      <m:t>反馈将使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……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05" y="4077072"/>
                <a:ext cx="3735318" cy="2677656"/>
              </a:xfrm>
              <a:prstGeom prst="rect">
                <a:avLst/>
              </a:prstGeom>
              <a:blipFill rotWithShape="1">
                <a:blip r:embed="rId5"/>
                <a:stretch>
                  <a:fillRect l="-2121" t="-2278" r="-13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6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分析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步骤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(3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个例子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/>
              <a:t>9.3 Circuits with Latches	</a:t>
            </a:r>
            <a:r>
              <a:rPr lang="zh-CN" altLang="en-US" sz="2400" b="1" dirty="0"/>
              <a:t>由锁存器构成的电路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.4 Design Procedure 	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设计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.5 Reduction of State and Flow Tables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.6 Race-Free State Assignment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.7 Hazards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完整设计举例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184131" y="5517232"/>
            <a:ext cx="6340197" cy="1123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/>
              <a:t>异步时序电路可以不带反馈，也可以带反馈。</a:t>
            </a:r>
            <a:endParaRPr lang="en-US" altLang="zh-CN" b="1" dirty="0" smtClean="0"/>
          </a:p>
          <a:p>
            <a:pPr algn="ctr">
              <a:lnSpc>
                <a:spcPct val="150000"/>
              </a:lnSpc>
            </a:pPr>
            <a:r>
              <a:rPr lang="zh-CN" altLang="en-US" b="1" dirty="0" smtClean="0"/>
              <a:t>锁存器中含有反馈电路。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723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zh-CN" altLang="en-US" dirty="0" smtClean="0"/>
              <a:t>锁存器（</a:t>
            </a:r>
            <a:r>
              <a:rPr lang="zh-CN" altLang="en-US" b="1" dirty="0" smtClean="0"/>
              <a:t>或非门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42467"/>
            <a:ext cx="29813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908720"/>
            <a:ext cx="2419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SR</a:t>
            </a:r>
            <a:r>
              <a:rPr lang="zh-CN" altLang="en-US" dirty="0" smtClean="0"/>
              <a:t>锁存器 </a:t>
            </a:r>
            <a:r>
              <a:rPr lang="en-US" altLang="zh-CN" dirty="0" smtClean="0"/>
              <a:t>(</a:t>
            </a:r>
            <a:r>
              <a:rPr lang="zh-CN" altLang="en-US" dirty="0" smtClean="0"/>
              <a:t>耦合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37" y="993086"/>
            <a:ext cx="4834187" cy="2363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4314503" y="3429000"/>
            <a:ext cx="4505969" cy="3024336"/>
            <a:chOff x="4314503" y="3429000"/>
            <a:chExt cx="4505969" cy="3024336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03"/>
            <a:stretch/>
          </p:blipFill>
          <p:spPr bwMode="auto">
            <a:xfrm>
              <a:off x="4990304" y="3890665"/>
              <a:ext cx="3830168" cy="2562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右箭头 6"/>
            <p:cNvSpPr/>
            <p:nvPr/>
          </p:nvSpPr>
          <p:spPr bwMode="auto">
            <a:xfrm>
              <a:off x="4314503" y="4978326"/>
              <a:ext cx="545529" cy="38165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16216" y="3429000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转移表</a:t>
              </a:r>
              <a:endParaRPr lang="zh-CN" altLang="en-US" b="1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07504" y="3501008"/>
            <a:ext cx="5975610" cy="3312368"/>
            <a:chOff x="107504" y="3501008"/>
            <a:chExt cx="5975610" cy="3312368"/>
          </a:xfrm>
        </p:grpSpPr>
        <p:grpSp>
          <p:nvGrpSpPr>
            <p:cNvPr id="8" name="组合 7"/>
            <p:cNvGrpSpPr/>
            <p:nvPr/>
          </p:nvGrpSpPr>
          <p:grpSpPr>
            <a:xfrm>
              <a:off x="179512" y="3501008"/>
              <a:ext cx="3990975" cy="2880320"/>
              <a:chOff x="179512" y="3501008"/>
              <a:chExt cx="3990975" cy="2880320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12" y="4221088"/>
                <a:ext cx="3990975" cy="15144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140004" y="59196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反馈电路</a:t>
                </a:r>
                <a:endParaRPr lang="zh-CN" altLang="en-US" dirty="0"/>
              </a:p>
            </p:txBody>
          </p:sp>
          <p:sp>
            <p:nvSpPr>
              <p:cNvPr id="6" name="下箭头 5"/>
              <p:cNvSpPr/>
              <p:nvPr/>
            </p:nvSpPr>
            <p:spPr bwMode="auto">
              <a:xfrm>
                <a:off x="1979712" y="3501008"/>
                <a:ext cx="345530" cy="504056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107504" y="6444044"/>
                  <a:ext cx="59756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6444044"/>
                  <a:ext cx="597561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22" r="-1122" b="-295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" name="直接连接符 16"/>
          <p:cNvCxnSpPr/>
          <p:nvPr/>
        </p:nvCxnSpPr>
        <p:spPr bwMode="auto">
          <a:xfrm>
            <a:off x="4585063" y="2708920"/>
            <a:ext cx="24482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4462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289789" y="3815509"/>
            <a:ext cx="4530683" cy="2853851"/>
            <a:chOff x="4289789" y="3671493"/>
            <a:chExt cx="4530683" cy="2853851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0304" y="3671493"/>
              <a:ext cx="3830168" cy="28538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右箭头 6"/>
            <p:cNvSpPr/>
            <p:nvPr/>
          </p:nvSpPr>
          <p:spPr bwMode="auto">
            <a:xfrm>
              <a:off x="4289789" y="4725144"/>
              <a:ext cx="617537" cy="394891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SR</a:t>
            </a:r>
            <a:r>
              <a:rPr lang="zh-CN" altLang="en-US" dirty="0" smtClean="0"/>
              <a:t>锁存器（</a:t>
            </a:r>
            <a:r>
              <a:rPr lang="zh-CN" altLang="en-US" b="1" dirty="0" smtClean="0">
                <a:solidFill>
                  <a:srgbClr val="FF0000"/>
                </a:solidFill>
              </a:rPr>
              <a:t>或非门</a:t>
            </a:r>
            <a:r>
              <a:rPr lang="zh-CN" altLang="en-US" dirty="0" smtClean="0"/>
              <a:t>）</a:t>
            </a:r>
            <a:r>
              <a:rPr lang="zh-CN" altLang="en-US" dirty="0"/>
              <a:t>功能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21088"/>
            <a:ext cx="3990975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7504" y="1336700"/>
                <a:ext cx="8196832" cy="230832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SR</a:t>
                </a:r>
                <a:r>
                  <a:rPr lang="zh-CN" altLang="en-US" dirty="0" smtClean="0"/>
                  <a:t>锁存器</a:t>
                </a:r>
                <a:r>
                  <a:rPr lang="zh-CN" altLang="en-US" b="1" dirty="0" smtClean="0"/>
                  <a:t>功能分析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𝑺</m:t>
                    </m:r>
                    <m:r>
                      <a:rPr lang="en-US" altLang="zh-CN" b="0" i="1" smtClean="0">
                        <a:latin typeface="Cambria Math"/>
                      </a:rPr>
                      <m:t>𝑅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𝟏</m:t>
                    </m:r>
                    <m:r>
                      <a:rPr lang="en-US" altLang="zh-CN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dirty="0" smtClean="0"/>
                  <a:t>时，输出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𝑌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dirty="0" smtClean="0"/>
                  <a:t>，稳定状态：</a:t>
                </a:r>
                <a:r>
                  <a:rPr lang="zh-CN" altLang="en-US" b="1" dirty="0" smtClean="0"/>
                  <a:t>置位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𝑆</m:t>
                    </m:r>
                    <m:r>
                      <a:rPr lang="en-US" altLang="zh-CN" b="1" i="1">
                        <a:latin typeface="Cambria Math"/>
                      </a:rPr>
                      <m:t>𝑹</m:t>
                    </m:r>
                    <m:r>
                      <a:rPr lang="en-US" altLang="zh-CN" i="1">
                        <a:latin typeface="Cambria Math"/>
                      </a:rPr>
                      <m:t>=0</m:t>
                    </m:r>
                    <m:r>
                      <a:rPr lang="en-US" altLang="zh-CN" b="1" i="1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/>
                  <a:t>时，输出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:r>
                  <a:rPr lang="zh-CN" altLang="en-US" dirty="0" smtClean="0"/>
                  <a:t>稳定状态：</a:t>
                </a:r>
                <a:r>
                  <a:rPr lang="zh-CN" altLang="en-US" b="1" dirty="0" smtClean="0"/>
                  <a:t>复位</a:t>
                </a:r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𝑆𝑅</m:t>
                    </m:r>
                    <m:r>
                      <a:rPr lang="en-US" altLang="zh-CN" i="1">
                        <a:latin typeface="Cambria Math"/>
                      </a:rPr>
                      <m:t>=11</m:t>
                    </m:r>
                  </m:oMath>
                </a14:m>
                <a:r>
                  <a:rPr lang="zh-CN" altLang="en-US" dirty="0"/>
                  <a:t>时</a:t>
                </a:r>
                <a:r>
                  <a:rPr lang="zh-CN" altLang="en-US" dirty="0" smtClean="0"/>
                  <a:t>，从</a:t>
                </a:r>
                <a:r>
                  <a:rPr lang="zh-CN" altLang="en-US" b="1" dirty="0" smtClean="0"/>
                  <a:t>真值表</a:t>
                </a:r>
                <a:r>
                  <a:rPr lang="zh-CN" altLang="en-US" dirty="0" smtClean="0"/>
                  <a:t>看，出现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矛盾</a:t>
                </a:r>
                <a:r>
                  <a:rPr lang="zh-CN" altLang="en-US" dirty="0" smtClean="0"/>
                  <a:t>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𝑄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=0, </m:t>
                    </m:r>
                  </m:oMath>
                </a14:m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𝑆𝑅</m:t>
                    </m:r>
                    <m:r>
                      <a:rPr lang="zh-CN" altLang="en-US" b="0" i="1" smtClean="0">
                        <a:latin typeface="Cambria Math"/>
                      </a:rPr>
                      <m:t>从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/>
                      </a:rPr>
                      <m:t>11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/>
                      </a:rPr>
                      <m:t>00</m:t>
                    </m:r>
                  </m:oMath>
                </a14:m>
                <a:r>
                  <a:rPr lang="zh-CN" altLang="en-US" dirty="0" smtClean="0"/>
                  <a:t>时，结果不可预测：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dirty="0" smtClean="0"/>
                  <a:t>先变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，输出为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；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>  (</a:t>
                </a:r>
                <a:r>
                  <a:rPr lang="zh-CN" altLang="en-US" dirty="0" smtClean="0"/>
                  <a:t>从</a:t>
                </a:r>
                <a:r>
                  <a:rPr lang="zh-CN" altLang="en-US" b="1" dirty="0" smtClean="0"/>
                  <a:t>转移表</a:t>
                </a:r>
                <a:r>
                  <a:rPr lang="zh-CN" altLang="en-US" dirty="0" smtClean="0"/>
                  <a:t>看</a:t>
                </a:r>
                <a:r>
                  <a:rPr lang="en-US" altLang="zh-CN" dirty="0" smtClean="0"/>
                  <a:t>)   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			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/>
                  <a:t>先变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，输出为</a:t>
                </a:r>
                <a:r>
                  <a:rPr lang="en-US" altLang="zh-CN" dirty="0" smtClean="0"/>
                  <a:t>1.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36700"/>
                <a:ext cx="8196832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1039" t="-2089" b="-4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90716" y="3183359"/>
                <a:ext cx="2086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要求：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𝑺𝑹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716" y="3183359"/>
                <a:ext cx="208685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373" t="-14474" r="-29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87884"/>
            <a:ext cx="4810792" cy="481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735564"/>
            <a:ext cx="4842317" cy="459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2911" y="1"/>
            <a:ext cx="2611089" cy="166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7164288" y="4365104"/>
            <a:ext cx="792088" cy="1600139"/>
          </a:xfrm>
          <a:prstGeom prst="round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上弧形箭头 4"/>
          <p:cNvSpPr/>
          <p:nvPr/>
        </p:nvSpPr>
        <p:spPr bwMode="auto">
          <a:xfrm flipH="1">
            <a:off x="6740748" y="4073004"/>
            <a:ext cx="724272" cy="405579"/>
          </a:xfrm>
          <a:prstGeom prst="curvedDown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 rot="2846810">
            <a:off x="7771076" y="5055462"/>
            <a:ext cx="407917" cy="199858"/>
          </a:xfrm>
          <a:prstGeom prst="rightArrow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2" name="直接箭头连接符 11"/>
          <p:cNvCxnSpPr>
            <a:stCxn id="1026" idx="3"/>
          </p:cNvCxnSpPr>
          <p:nvPr/>
        </p:nvCxnSpPr>
        <p:spPr bwMode="auto">
          <a:xfrm>
            <a:off x="5021829" y="5965243"/>
            <a:ext cx="558283" cy="4880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6695728" y="1432532"/>
            <a:ext cx="24482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68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S’R’</a:t>
            </a:r>
            <a:r>
              <a:rPr lang="zh-CN" altLang="en-US" dirty="0" smtClean="0"/>
              <a:t>锁存器（</a:t>
            </a:r>
            <a:r>
              <a:rPr lang="zh-CN" altLang="en-US" b="1" dirty="0" smtClean="0">
                <a:solidFill>
                  <a:srgbClr val="FF0000"/>
                </a:solidFill>
              </a:rPr>
              <a:t>与非门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16" y="908720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S’R’</a:t>
            </a:r>
            <a:r>
              <a:rPr lang="zh-CN" altLang="en-US" dirty="0" smtClean="0"/>
              <a:t>锁存器 </a:t>
            </a:r>
            <a:r>
              <a:rPr lang="en-US" altLang="zh-CN" dirty="0" smtClean="0"/>
              <a:t>(</a:t>
            </a:r>
            <a:r>
              <a:rPr lang="zh-CN" altLang="en-US" dirty="0" smtClean="0"/>
              <a:t>耦合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74" y="1420105"/>
            <a:ext cx="291465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361" y="1052736"/>
            <a:ext cx="4628143" cy="2281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941531" y="3615407"/>
                <a:ext cx="22471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要求：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531" y="3615407"/>
                <a:ext cx="2247154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4348" t="-14474" r="-27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23528" y="3501008"/>
            <a:ext cx="4019550" cy="3249652"/>
            <a:chOff x="323528" y="3501008"/>
            <a:chExt cx="4019550" cy="3249652"/>
          </a:xfrm>
        </p:grpSpPr>
        <p:grpSp>
          <p:nvGrpSpPr>
            <p:cNvPr id="2" name="组合 1"/>
            <p:cNvGrpSpPr/>
            <p:nvPr/>
          </p:nvGrpSpPr>
          <p:grpSpPr>
            <a:xfrm>
              <a:off x="323528" y="3501008"/>
              <a:ext cx="4019550" cy="2880320"/>
              <a:chOff x="323528" y="3501008"/>
              <a:chExt cx="4019550" cy="2880320"/>
            </a:xfrm>
          </p:grpSpPr>
          <p:pic>
            <p:nvPicPr>
              <p:cNvPr id="11268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3528" y="4305647"/>
                <a:ext cx="4019550" cy="1571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140004" y="5919663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反馈电路</a:t>
                </a:r>
                <a:endParaRPr lang="zh-CN" altLang="en-US" dirty="0"/>
              </a:p>
            </p:txBody>
          </p:sp>
          <p:sp>
            <p:nvSpPr>
              <p:cNvPr id="6" name="下箭头 5"/>
              <p:cNvSpPr/>
              <p:nvPr/>
            </p:nvSpPr>
            <p:spPr bwMode="auto">
              <a:xfrm>
                <a:off x="1979712" y="3501008"/>
                <a:ext cx="345530" cy="504056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508123" y="6381328"/>
                  <a:ext cx="33043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𝑅𝑦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𝑹𝒚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123" y="6381328"/>
                  <a:ext cx="33043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92" r="-1845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组合 18"/>
          <p:cNvGrpSpPr/>
          <p:nvPr/>
        </p:nvGrpSpPr>
        <p:grpSpPr>
          <a:xfrm>
            <a:off x="4170487" y="4149080"/>
            <a:ext cx="4721993" cy="2232248"/>
            <a:chOff x="4170487" y="4149080"/>
            <a:chExt cx="4721993" cy="2232248"/>
          </a:xfrm>
        </p:grpSpPr>
        <p:grpSp>
          <p:nvGrpSpPr>
            <p:cNvPr id="11" name="组合 10"/>
            <p:cNvGrpSpPr/>
            <p:nvPr/>
          </p:nvGrpSpPr>
          <p:grpSpPr>
            <a:xfrm>
              <a:off x="4170487" y="4149080"/>
              <a:ext cx="4721993" cy="2232248"/>
              <a:chOff x="4170487" y="4149080"/>
              <a:chExt cx="4721993" cy="2232248"/>
            </a:xfrm>
          </p:grpSpPr>
          <p:pic>
            <p:nvPicPr>
              <p:cNvPr id="11269" name="Picture 5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97658" y="4149080"/>
                <a:ext cx="3794822" cy="2232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右箭头 6"/>
              <p:cNvSpPr/>
              <p:nvPr/>
            </p:nvSpPr>
            <p:spPr bwMode="auto">
              <a:xfrm>
                <a:off x="4170487" y="4978325"/>
                <a:ext cx="819817" cy="394891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4" name="圆角矩形 13"/>
            <p:cNvSpPr/>
            <p:nvPr/>
          </p:nvSpPr>
          <p:spPr bwMode="auto">
            <a:xfrm>
              <a:off x="5676834" y="4731761"/>
              <a:ext cx="792088" cy="1600139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右箭头 9"/>
            <p:cNvSpPr/>
            <p:nvPr/>
          </p:nvSpPr>
          <p:spPr bwMode="auto">
            <a:xfrm>
              <a:off x="6321400" y="5814987"/>
              <a:ext cx="229476" cy="238088"/>
            </a:xfrm>
            <a:prstGeom prst="right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" name="上弧形箭头 12"/>
            <p:cNvSpPr/>
            <p:nvPr/>
          </p:nvSpPr>
          <p:spPr bwMode="auto">
            <a:xfrm rot="20598643">
              <a:off x="6107723" y="4749849"/>
              <a:ext cx="2131106" cy="610915"/>
            </a:xfrm>
            <a:prstGeom prst="curvedDownArrow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 bwMode="auto">
          <a:xfrm>
            <a:off x="4716016" y="2708920"/>
            <a:ext cx="244827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765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 smtClean="0"/>
              <a:t>9.1 Introduction	</a:t>
            </a:r>
            <a:r>
              <a:rPr lang="zh-CN" altLang="en-US" sz="2400" b="1" dirty="0"/>
              <a:t>概述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/>
              <a:t>9.2 </a:t>
            </a:r>
            <a:r>
              <a:rPr lang="en-US" altLang="zh-CN" sz="2400" spc="-150" dirty="0">
                <a:solidFill>
                  <a:srgbClr val="FF0000"/>
                </a:solidFill>
              </a:rPr>
              <a:t>﻿</a:t>
            </a:r>
            <a:r>
              <a:rPr lang="en-US" altLang="zh-CN" sz="2400" dirty="0"/>
              <a:t>Analysis Procedure </a:t>
            </a:r>
            <a:r>
              <a:rPr lang="en-US" altLang="zh-CN" sz="2400" spc="-150" dirty="0">
                <a:solidFill>
                  <a:srgbClr val="FF0000"/>
                </a:solidFill>
              </a:rPr>
              <a:t>	</a:t>
            </a:r>
            <a:r>
              <a:rPr lang="zh-CN" altLang="en-US" sz="2400" b="1" spc="-150" dirty="0" smtClean="0">
                <a:solidFill>
                  <a:srgbClr val="FF0000"/>
                </a:solidFill>
              </a:rPr>
              <a:t>分析</a:t>
            </a:r>
            <a:r>
              <a:rPr lang="zh-CN" altLang="en-US" sz="2400" spc="-150" dirty="0" smtClean="0"/>
              <a:t>步骤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.3 Circuits with Latches	</a:t>
            </a:r>
            <a:r>
              <a:rPr lang="zh-CN" altLang="en-US" sz="2400" dirty="0" smtClean="0"/>
              <a:t>由锁存器构成的电路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.4 Design Procedure 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设计</a:t>
            </a:r>
            <a:r>
              <a:rPr lang="zh-CN" altLang="en-US" sz="2400" dirty="0" smtClean="0"/>
              <a:t>步骤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.5 Reduction of State and Flow Tables	</a:t>
            </a:r>
            <a:r>
              <a:rPr lang="zh-CN" altLang="en-US" sz="2400" dirty="0" smtClean="0"/>
              <a:t>状态和流程表的简化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.6 Race-Free State Assignment	</a:t>
            </a:r>
            <a:r>
              <a:rPr lang="zh-CN" altLang="en-US" sz="2400" dirty="0" smtClean="0"/>
              <a:t>无竞争的状态分配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</a:t>
            </a:r>
            <a:r>
              <a:rPr lang="en-US" altLang="zh-CN" sz="2400" dirty="0" smtClean="0"/>
              <a:t>.7 Hazards	</a:t>
            </a:r>
            <a:r>
              <a:rPr lang="zh-CN" altLang="en-US" sz="2400" dirty="0" smtClean="0"/>
              <a:t>冒险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/>
              <a:t>9.8 Design Example	</a:t>
            </a:r>
            <a:r>
              <a:rPr lang="zh-CN" altLang="en-US" sz="2400" dirty="0" smtClean="0"/>
              <a:t>完整设计举例</a:t>
            </a:r>
            <a:endParaRPr lang="en-US" altLang="zh-CN" sz="2400" dirty="0" smtClean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0" y="925897"/>
            <a:ext cx="8458200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6551" y="1954736"/>
                <a:ext cx="49302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个输入端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CN" dirty="0" smtClean="0">
                    <a:solidFill>
                      <a:srgbClr val="FF0000"/>
                    </a:solidFill>
                  </a:rPr>
                </a:b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51" y="1954736"/>
                <a:ext cx="493023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18519" t="-1603" r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10979" y="1700808"/>
                <a:ext cx="49302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个输出端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CN" dirty="0" smtClean="0">
                    <a:solidFill>
                      <a:srgbClr val="FF0000"/>
                    </a:solidFill>
                  </a:rPr>
                </a:b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979" y="1700808"/>
                <a:ext cx="493023" cy="3046988"/>
              </a:xfrm>
              <a:prstGeom prst="rect">
                <a:avLst/>
              </a:prstGeom>
              <a:blipFill rotWithShape="0">
                <a:blip r:embed="rId4"/>
                <a:stretch>
                  <a:fillRect l="-19753" t="-1600" r="-17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03118" y="1247953"/>
                <a:ext cx="49302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个次级变量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/>
                </a:r>
                <a:br>
                  <a:rPr lang="en-US" altLang="zh-CN" dirty="0" smtClean="0">
                    <a:solidFill>
                      <a:srgbClr val="FF0000"/>
                    </a:solidFill>
                  </a:rPr>
                </a:b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3118" y="1247953"/>
                <a:ext cx="493023" cy="3416320"/>
              </a:xfrm>
              <a:prstGeom prst="rect">
                <a:avLst/>
              </a:prstGeom>
              <a:blipFill rotWithShape="0">
                <a:blip r:embed="rId5"/>
                <a:stretch>
                  <a:fillRect l="-18519" t="-1429" r="-18519" b="-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椭圆 1"/>
          <p:cNvSpPr/>
          <p:nvPr/>
        </p:nvSpPr>
        <p:spPr bwMode="auto">
          <a:xfrm>
            <a:off x="406569" y="908720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434280" y="6450236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8586400" y="1163434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8594261" y="4829096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2856508" y="3118190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856508" y="4304729"/>
            <a:ext cx="276999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796136" y="1004608"/>
            <a:ext cx="1872208" cy="20654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772094" y="4681896"/>
            <a:ext cx="1872208" cy="20654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57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885303"/>
            <a:ext cx="5832649" cy="408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举例 </a:t>
            </a:r>
            <a:r>
              <a:rPr lang="en-US" altLang="zh-CN" sz="3600" b="0" dirty="0" smtClean="0"/>
              <a:t>(</a:t>
            </a:r>
            <a:r>
              <a:rPr lang="zh-CN" altLang="en-US" sz="3600" dirty="0" smtClean="0"/>
              <a:t>步骤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：锁存器输入方程</a:t>
            </a:r>
            <a:r>
              <a:rPr lang="en-US" altLang="zh-CN" sz="3600" dirty="0" smtClean="0"/>
              <a:t>+</a:t>
            </a:r>
            <a:r>
              <a:rPr lang="zh-CN" altLang="en-US" sz="3600" dirty="0" smtClean="0"/>
              <a:t>条件</a:t>
            </a:r>
            <a:r>
              <a:rPr lang="en-US" altLang="zh-CN" sz="3600" b="0" dirty="0" smtClean="0"/>
              <a:t>)</a:t>
            </a:r>
            <a:endParaRPr lang="zh-CN" altLang="en-US" sz="3600" b="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74" y="5517232"/>
            <a:ext cx="432871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44008" y="5013176"/>
                <a:ext cx="32773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检查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𝑆𝑅</m:t>
                    </m:r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dirty="0" smtClean="0"/>
                  <a:t>是否满足：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013176"/>
                <a:ext cx="3277307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980" t="-14474" r="-186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372" y="5517232"/>
            <a:ext cx="363488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36081" y="5013176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锁存器输入</a:t>
            </a:r>
            <a:r>
              <a:rPr lang="zh-CN" altLang="en-US" dirty="0" smtClean="0"/>
              <a:t>方程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95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6992284" y="5591852"/>
            <a:ext cx="702827" cy="360040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7734300" y="4892316"/>
            <a:ext cx="702827" cy="360040"/>
          </a:xfrm>
          <a:prstGeom prst="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举例 </a:t>
            </a:r>
            <a:r>
              <a:rPr lang="en-US" altLang="zh-CN" sz="3600" b="0" dirty="0" smtClean="0"/>
              <a:t>(</a:t>
            </a:r>
            <a:r>
              <a:rPr lang="zh-CN" altLang="en-US" sz="3600" dirty="0" smtClean="0"/>
              <a:t>步骤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：导出电路</a:t>
            </a:r>
            <a:r>
              <a:rPr lang="zh-CN" altLang="en-US" sz="3600" smtClean="0">
                <a:solidFill>
                  <a:srgbClr val="FF0000"/>
                </a:solidFill>
              </a:rPr>
              <a:t>转移表</a:t>
            </a:r>
            <a:r>
              <a:rPr lang="en-US" altLang="zh-CN" sz="3600" b="0" smtClean="0"/>
              <a:t>)</a:t>
            </a:r>
            <a:endParaRPr lang="zh-CN" altLang="en-US" sz="3600" b="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68" y="1998034"/>
            <a:ext cx="4167173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4840" y="196412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由</a:t>
            </a:r>
            <a:r>
              <a:rPr lang="zh-CN" altLang="en-US" b="1" dirty="0" smtClean="0"/>
              <a:t>激励函数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55825"/>
            <a:ext cx="8479691" cy="97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16197" y="20227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得：</a:t>
            </a:r>
            <a:endParaRPr lang="zh-CN" alt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83587"/>
            <a:ext cx="3766146" cy="100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323528" y="980728"/>
            <a:ext cx="2448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锁存器</a:t>
            </a:r>
            <a:r>
              <a:rPr lang="zh-CN" altLang="en-US" b="1" dirty="0"/>
              <a:t>输入</a:t>
            </a:r>
            <a:r>
              <a:rPr lang="zh-CN" altLang="en-US" b="1" dirty="0" smtClean="0"/>
              <a:t>方程</a:t>
            </a:r>
            <a:r>
              <a:rPr lang="en-US" altLang="zh-CN" dirty="0" smtClean="0"/>
              <a:t>:</a:t>
            </a:r>
            <a:endParaRPr lang="zh-CN" altLang="en-US" dirty="0"/>
          </a:p>
        </p:txBody>
      </p:sp>
      <p:sp>
        <p:nvSpPr>
          <p:cNvPr id="8" name="右箭头 7"/>
          <p:cNvSpPr/>
          <p:nvPr/>
        </p:nvSpPr>
        <p:spPr bwMode="auto">
          <a:xfrm>
            <a:off x="395536" y="5135737"/>
            <a:ext cx="576064" cy="38149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1271" y="3573016"/>
            <a:ext cx="4321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由转移表可以看出：</a:t>
            </a:r>
            <a:endParaRPr lang="en-US" altLang="zh-CN" dirty="0" smtClean="0"/>
          </a:p>
          <a:p>
            <a:r>
              <a:rPr lang="zh-CN" altLang="en-US" dirty="0" smtClean="0"/>
              <a:t>电路是</a:t>
            </a:r>
            <a:r>
              <a:rPr lang="zh-CN" altLang="en-US" b="1" dirty="0" smtClean="0"/>
              <a:t>稳定</a:t>
            </a:r>
            <a:r>
              <a:rPr lang="zh-CN" altLang="en-US" dirty="0" smtClean="0"/>
              <a:t>的。</a:t>
            </a:r>
            <a:endParaRPr lang="en-US" altLang="zh-CN" dirty="0" smtClean="0"/>
          </a:p>
          <a:p>
            <a:r>
              <a:rPr lang="zh-CN" altLang="en-US" dirty="0" smtClean="0"/>
              <a:t>但可能会发生</a:t>
            </a:r>
            <a:r>
              <a:rPr lang="zh-CN" altLang="en-US" b="1" dirty="0" smtClean="0"/>
              <a:t>竞争</a:t>
            </a:r>
            <a:r>
              <a:rPr lang="zh-CN" altLang="en-US" dirty="0" smtClean="0"/>
              <a:t>：</a:t>
            </a:r>
            <a:endParaRPr lang="en-US" altLang="zh-CN" dirty="0" smtClean="0"/>
          </a:p>
        </p:txBody>
      </p:sp>
      <p:grpSp>
        <p:nvGrpSpPr>
          <p:cNvPr id="10" name="组合 9"/>
          <p:cNvGrpSpPr/>
          <p:nvPr/>
        </p:nvGrpSpPr>
        <p:grpSpPr>
          <a:xfrm>
            <a:off x="1043608" y="3443549"/>
            <a:ext cx="7949548" cy="3384376"/>
            <a:chOff x="1043608" y="3443549"/>
            <a:chExt cx="7949548" cy="338437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3443549"/>
              <a:ext cx="3517097" cy="3384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" name="组合 11"/>
            <p:cNvGrpSpPr/>
            <p:nvPr/>
          </p:nvGrpSpPr>
          <p:grpSpPr>
            <a:xfrm>
              <a:off x="1715216" y="3958456"/>
              <a:ext cx="7277940" cy="2808437"/>
              <a:chOff x="1715216" y="3958456"/>
              <a:chExt cx="7277940" cy="2808437"/>
            </a:xfrm>
          </p:grpSpPr>
          <p:sp>
            <p:nvSpPr>
              <p:cNvPr id="23" name="圆角矩形 22"/>
              <p:cNvSpPr/>
              <p:nvPr/>
            </p:nvSpPr>
            <p:spPr bwMode="auto">
              <a:xfrm>
                <a:off x="2425624" y="5364585"/>
                <a:ext cx="685008" cy="694804"/>
              </a:xfrm>
              <a:prstGeom prst="roundRect">
                <a:avLst/>
              </a:prstGeom>
              <a:solidFill>
                <a:srgbClr val="FFFF00">
                  <a:alpha val="20000"/>
                </a:srgb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4644008" y="4802376"/>
                    <a:ext cx="4349148" cy="193899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dirty="0" smtClean="0"/>
                      <a:t>当电路</a:t>
                    </a:r>
                    <a14:m>
                      <m:oMath xmlns:m="http://schemas.openxmlformats.org/officeDocument/2006/math">
                        <m:r>
                          <a:rPr lang="zh-CN" altLang="en-US" i="1">
                            <a:latin typeface="Cambria Math"/>
                          </a:rPr>
                          <m:t>从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=11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01</m:t>
                        </m:r>
                        <m:r>
                          <a:rPr lang="zh-CN" altLang="en-US" i="1">
                            <a:latin typeface="Cambria Math"/>
                          </a:rPr>
                          <m:t>，</m:t>
                        </m:r>
                      </m:oMath>
                    </a14:m>
                    <a:endParaRPr lang="en-US" altLang="zh-CN" dirty="0"/>
                  </a:p>
                  <a:p>
                    <a:r>
                      <a:rPr lang="zh-CN" altLang="en-US" dirty="0"/>
                      <a:t>且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从</a:t>
                    </a:r>
                    <a:r>
                      <a:rPr lang="en-US" altLang="zh-CN" dirty="0"/>
                      <a:t>1</a:t>
                    </a:r>
                    <a:r>
                      <a:rPr lang="zh-CN" altLang="en-US" b="1" dirty="0">
                        <a:solidFill>
                          <a:srgbClr val="FF0000"/>
                        </a:solidFill>
                      </a:rPr>
                      <a:t>→</a:t>
                    </a:r>
                    <a:r>
                      <a:rPr lang="en-US" altLang="zh-CN" dirty="0"/>
                      <a:t>0</a:t>
                    </a:r>
                    <a:r>
                      <a:rPr lang="zh-CN" altLang="en-US" dirty="0" smtClean="0"/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 smtClean="0"/>
                      <a:t>从</a:t>
                    </a:r>
                    <a:r>
                      <a:rPr lang="en-US" altLang="zh-CN" dirty="0" smtClean="0"/>
                      <a:t>11</a:t>
                    </a:r>
                    <a14:m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oMath>
                    </a14:m>
                    <a:r>
                      <a:rPr lang="en-US" altLang="zh-CN" dirty="0" smtClean="0"/>
                      <a:t>00</a:t>
                    </a:r>
                    <a:endParaRPr lang="en-US" altLang="zh-CN" dirty="0" smtClean="0"/>
                  </a:p>
                  <a:p>
                    <a:r>
                      <a:rPr lang="en-US" altLang="zh-CN" dirty="0" smtClean="0"/>
                      <a:t>If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比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先变</a:t>
                    </a:r>
                    <a:r>
                      <a:rPr lang="en-US" altLang="zh-CN" dirty="0"/>
                      <a:t>0</a:t>
                    </a:r>
                    <a:r>
                      <a:rPr lang="zh-CN" altLang="en-US" dirty="0" smtClean="0"/>
                      <a:t>，</a:t>
                    </a:r>
                    <a:r>
                      <a:rPr lang="en-US" altLang="zh-CN" b="1" dirty="0" smtClean="0"/>
                      <a:t>11</a:t>
                    </a:r>
                    <a:r>
                      <a:rPr lang="en-US" altLang="zh-CN" dirty="0" smtClean="0"/>
                      <a:t>01</a:t>
                    </a:r>
                    <a:r>
                      <a:rPr lang="zh-CN" altLang="en-US" dirty="0" smtClean="0"/>
                      <a:t>→</a:t>
                    </a:r>
                    <a:r>
                      <a:rPr lang="en-US" altLang="zh-CN" b="1" dirty="0" smtClean="0">
                        <a:solidFill>
                          <a:srgbClr val="FF0000"/>
                        </a:solidFill>
                      </a:rPr>
                      <a:t>01</a:t>
                    </a:r>
                    <a:r>
                      <a:rPr lang="en-US" altLang="zh-CN" dirty="0" smtClean="0">
                        <a:solidFill>
                          <a:srgbClr val="FF0000"/>
                        </a:solidFill>
                      </a:rPr>
                      <a:t>00</a:t>
                    </a:r>
                    <a:endParaRPr lang="en-US" altLang="zh-CN" dirty="0" smtClean="0"/>
                  </a:p>
                  <a:p>
                    <a:r>
                      <a:rPr lang="en-US" altLang="zh-CN" dirty="0" smtClean="0"/>
                      <a:t>If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比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zh-CN" altLang="en-US" dirty="0"/>
                      <a:t>先</a:t>
                    </a:r>
                    <a:r>
                      <a:rPr lang="zh-CN" altLang="en-US" dirty="0" smtClean="0"/>
                      <a:t>变</a:t>
                    </a:r>
                    <a:r>
                      <a:rPr lang="en-US" altLang="zh-CN" dirty="0" smtClean="0"/>
                      <a:t>0</a:t>
                    </a:r>
                    <a:r>
                      <a:rPr lang="zh-CN" altLang="en-US" dirty="0" smtClean="0"/>
                      <a:t>，</a:t>
                    </a:r>
                    <a:r>
                      <a:rPr lang="en-US" altLang="zh-CN" dirty="0" smtClean="0"/>
                      <a:t/>
                    </a:r>
                    <a:br>
                      <a:rPr lang="en-US" altLang="zh-CN" dirty="0" smtClean="0"/>
                    </a:br>
                    <a:r>
                      <a:rPr lang="en-US" altLang="zh-CN" dirty="0" smtClean="0"/>
                      <a:t>      </a:t>
                    </a:r>
                    <a:r>
                      <a:rPr lang="en-US" altLang="zh-CN" b="1" dirty="0" smtClean="0"/>
                      <a:t>11</a:t>
                    </a:r>
                    <a:r>
                      <a:rPr lang="en-US" altLang="zh-CN" dirty="0" smtClean="0"/>
                      <a:t>01</a:t>
                    </a:r>
                    <a:r>
                      <a:rPr lang="zh-CN" altLang="en-US" dirty="0" smtClean="0"/>
                      <a:t>→</a:t>
                    </a:r>
                    <a:r>
                      <a:rPr lang="en-US" altLang="zh-CN" b="1" dirty="0" smtClean="0">
                        <a:solidFill>
                          <a:srgbClr val="0070C0"/>
                        </a:solidFill>
                      </a:rPr>
                      <a:t>10</a:t>
                    </a:r>
                    <a:r>
                      <a:rPr lang="en-US" altLang="zh-CN" dirty="0" smtClean="0">
                        <a:solidFill>
                          <a:srgbClr val="0070C0"/>
                        </a:solidFill>
                      </a:rPr>
                      <a:t>00</a:t>
                    </a:r>
                    <a:r>
                      <a:rPr lang="zh-CN" altLang="en-US" dirty="0" smtClean="0"/>
                      <a:t>→</a:t>
                    </a:r>
                    <a:r>
                      <a:rPr lang="en-US" altLang="zh-CN" b="1" dirty="0" smtClean="0">
                        <a:solidFill>
                          <a:srgbClr val="0070C0"/>
                        </a:solidFill>
                      </a:rPr>
                      <a:t>00</a:t>
                    </a:r>
                    <a:r>
                      <a:rPr lang="en-US" altLang="zh-CN" dirty="0" smtClean="0">
                        <a:solidFill>
                          <a:srgbClr val="0070C0"/>
                        </a:solidFill>
                      </a:rPr>
                      <a:t>00</a:t>
                    </a:r>
                    <a:r>
                      <a:rPr lang="en-US" altLang="zh-CN" dirty="0" smtClean="0"/>
                      <a:t>.</a:t>
                    </a:r>
                    <a:endParaRPr lang="zh-CN" altLang="en-US" dirty="0"/>
                  </a:p>
                </p:txBody>
              </p:sp>
            </mc:Choice>
            <mc:Fallback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4008" y="4802376"/>
                    <a:ext cx="4349148" cy="193899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244" t="-3459" b="-62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圆角矩形 24"/>
              <p:cNvSpPr/>
              <p:nvPr/>
            </p:nvSpPr>
            <p:spPr bwMode="auto">
              <a:xfrm>
                <a:off x="1725588" y="4665836"/>
                <a:ext cx="685008" cy="694804"/>
              </a:xfrm>
              <a:prstGeom prst="roundRect">
                <a:avLst/>
              </a:prstGeom>
              <a:solidFill>
                <a:srgbClr val="FF0000">
                  <a:alpha val="20000"/>
                </a:srgb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 bwMode="auto">
              <a:xfrm>
                <a:off x="1715216" y="6072089"/>
                <a:ext cx="685008" cy="694804"/>
              </a:xfrm>
              <a:prstGeom prst="roundRect">
                <a:avLst/>
              </a:prstGeom>
              <a:solidFill>
                <a:srgbClr val="0070C0">
                  <a:alpha val="20000"/>
                </a:srgb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27" name="圆角矩形 26"/>
              <p:cNvSpPr/>
              <p:nvPr/>
            </p:nvSpPr>
            <p:spPr bwMode="auto">
              <a:xfrm>
                <a:off x="1717080" y="3958456"/>
                <a:ext cx="685008" cy="694804"/>
              </a:xfrm>
              <a:prstGeom prst="roundRect">
                <a:avLst/>
              </a:prstGeom>
              <a:solidFill>
                <a:srgbClr val="0070C0">
                  <a:alpha val="20000"/>
                </a:srgbClr>
              </a:solidFill>
              <a:ln w="952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6" name="直接箭头连接符 5"/>
            <p:cNvCxnSpPr/>
            <p:nvPr/>
          </p:nvCxnSpPr>
          <p:spPr bwMode="auto">
            <a:xfrm flipH="1">
              <a:off x="2195736" y="378904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07975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82440" y="1017304"/>
                <a:ext cx="8638032" cy="5760640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标注每个</a:t>
                </a:r>
                <a:r>
                  <a:rPr lang="zh-CN" altLang="en-US" sz="2800" b="1" dirty="0" smtClean="0"/>
                  <a:t>锁存器的输出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电路外部</a:t>
                </a:r>
                <a:r>
                  <a:rPr lang="zh-CN" altLang="en-US" sz="2800" b="1" dirty="0" smtClean="0"/>
                  <a:t>反馈路径</a:t>
                </a:r>
                <a:r>
                  <a:rPr lang="zh-CN" altLang="en-US" sz="2800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标注。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导出每个锁存器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b="1" dirty="0" smtClean="0"/>
                  <a:t>输入方程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检查“</a:t>
                </a:r>
                <a:r>
                  <a:rPr lang="zh-CN" altLang="en-US" sz="2800" b="1" dirty="0" smtClean="0"/>
                  <a:t>或非</a:t>
                </a:r>
                <a:r>
                  <a:rPr lang="zh-CN" altLang="en-US" sz="2800" dirty="0" smtClean="0"/>
                  <a:t>”门锁存器是否满足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𝑺𝑹</m:t>
                    </m:r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en-US" altLang="zh-CN" sz="2800" dirty="0" smtClean="0"/>
                  <a:t>       </a:t>
                </a:r>
                <a:r>
                  <a:rPr lang="zh-CN" altLang="en-US" sz="2800" dirty="0" smtClean="0"/>
                  <a:t>“</a:t>
                </a:r>
                <a:r>
                  <a:rPr lang="zh-CN" altLang="en-US" sz="2800" b="1" dirty="0" smtClean="0"/>
                  <a:t>与非</a:t>
                </a:r>
                <a:r>
                  <a:rPr lang="zh-CN" altLang="en-US" sz="2800" dirty="0" smtClean="0"/>
                  <a:t>”门锁存器是否满足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𝑺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latin typeface="Cambria Math"/>
                      </a:rPr>
                      <m:t>𝟎</m:t>
                    </m:r>
                  </m:oMath>
                </a14:m>
                <a:r>
                  <a:rPr lang="en-US" altLang="zh-CN" sz="2800" b="1" dirty="0" smtClean="0"/>
                  <a:t/>
                </a:r>
                <a:br>
                  <a:rPr lang="en-US" altLang="zh-CN" sz="2800" b="1" dirty="0" smtClean="0"/>
                </a:br>
                <a:r>
                  <a:rPr lang="zh-CN" altLang="en-US" sz="2800" dirty="0" smtClean="0"/>
                  <a:t>如果这个条件不满足，电路可能工作不正常。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对于每一个“或非”门锁存器计算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</m:oMath>
                </a14:m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/>
                  <a:t>对于每一个</a:t>
                </a:r>
                <a:r>
                  <a:rPr lang="zh-CN" altLang="en-US" sz="2800" dirty="0" smtClean="0"/>
                  <a:t>“与非”</a:t>
                </a:r>
                <a:r>
                  <a:rPr lang="zh-CN" altLang="en-US" sz="2800" dirty="0"/>
                  <a:t>门锁存器计算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′+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𝑹𝒚</m:t>
                    </m:r>
                  </m:oMath>
                </a14:m>
                <a:endParaRPr lang="en-US" altLang="zh-CN" sz="2800" b="1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画</a:t>
                </a:r>
                <a:r>
                  <a:rPr lang="zh-CN" altLang="en-US" sz="2800" b="1" dirty="0" smtClean="0"/>
                  <a:t>卡诺图</a:t>
                </a:r>
                <a:r>
                  <a:rPr lang="zh-CN" altLang="en-US" sz="28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 smtClean="0"/>
                  <a:t>表示行、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 smtClean="0"/>
                  <a:t>表示列</a:t>
                </a:r>
                <a:endParaRPr lang="en-US" altLang="zh-CN" sz="2800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合并所有卡诺图，得到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b="1" dirty="0" smtClean="0"/>
                  <a:t>复合图</a:t>
                </a:r>
                <a:endParaRPr lang="en-US" altLang="zh-CN" sz="2800" b="1" dirty="0" smtClean="0"/>
              </a:p>
              <a:p>
                <a:pPr marL="514350" indent="-514350">
                  <a:buSzPct val="100000"/>
                  <a:buFont typeface="+mj-ea"/>
                  <a:buAutoNum type="circleNumDbPlain"/>
                </a:pPr>
                <a:r>
                  <a:rPr lang="zh-CN" altLang="en-US" sz="2800" b="1" dirty="0"/>
                  <a:t>圈</a:t>
                </a:r>
                <a:r>
                  <a:rPr lang="zh-CN" altLang="en-US" sz="2800" b="1" dirty="0" smtClean="0"/>
                  <a:t>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𝑌</m:t>
                    </m:r>
                    <m:r>
                      <a:rPr lang="en-US" altLang="zh-CN" sz="2800" i="1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zh-CN" altLang="en-US" sz="2800" dirty="0" smtClean="0"/>
                  <a:t>的所有</a:t>
                </a:r>
                <a:r>
                  <a:rPr lang="zh-CN" altLang="en-US" sz="2800" b="1" dirty="0" smtClean="0"/>
                  <a:t>稳态</a:t>
                </a:r>
                <a:r>
                  <a:rPr lang="zh-CN" altLang="en-US" sz="2800" dirty="0" smtClean="0"/>
                  <a:t>，</a:t>
                </a:r>
                <a:r>
                  <a:rPr lang="zh-CN" altLang="en-US" sz="2800" dirty="0" smtClean="0">
                    <a:latin typeface="Cambria Math"/>
                  </a:rPr>
                  <a:t>⇒  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  <a:latin typeface="Cambria Math"/>
                  </a:rPr>
                  <a:t>转移表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440" y="1017304"/>
                <a:ext cx="8638032" cy="5760640"/>
              </a:xfrm>
              <a:blipFill rotWithShape="0">
                <a:blip r:embed="rId2"/>
                <a:stretch>
                  <a:fillRect l="-1059" t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分析</a:t>
            </a:r>
            <a:r>
              <a:rPr lang="zh-CN" altLang="en-US" dirty="0" smtClean="0"/>
              <a:t>由</a:t>
            </a:r>
            <a:r>
              <a:rPr lang="en-US" altLang="zh-CN" dirty="0" smtClean="0"/>
              <a:t>SR</a:t>
            </a:r>
            <a:r>
              <a:rPr lang="zh-CN" altLang="en-US" dirty="0" smtClean="0"/>
              <a:t>锁存器构成的异步时序电路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43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484784"/>
                <a:ext cx="9036496" cy="1008112"/>
              </a:xfrm>
            </p:spPr>
            <p:txBody>
              <a:bodyPr/>
              <a:lstStyle/>
              <a:p>
                <a:r>
                  <a:rPr lang="zh-CN" altLang="en-US" sz="2800" b="1" dirty="0" smtClean="0"/>
                  <a:t>锁存器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激励表</a:t>
                </a:r>
                <a:r>
                  <a:rPr lang="zh-CN" altLang="en-US" sz="2800" dirty="0" smtClean="0"/>
                  <a:t>：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b="1" dirty="0" smtClean="0"/>
                  <a:t>用来描述从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/>
                      </a:rPr>
                      <m:t>𝒚</m:t>
                    </m:r>
                  </m:oMath>
                </a14:m>
                <a:r>
                  <a:rPr lang="zh-CN" altLang="en-US" sz="2800" b="1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2800" b="1" dirty="0" smtClean="0"/>
                  <a:t>每一可能转移所需输入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𝑺</m:t>
                    </m:r>
                  </m:oMath>
                </a14:m>
                <a:r>
                  <a:rPr lang="zh-CN" altLang="en-US" sz="2800" b="1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</a:rPr>
                      <m:t>𝑹</m:t>
                    </m:r>
                  </m:oMath>
                </a14:m>
                <a:r>
                  <a:rPr lang="zh-CN" altLang="en-US" sz="2800" b="1" dirty="0" smtClean="0"/>
                  <a:t>值的表</a:t>
                </a:r>
                <a:r>
                  <a:rPr lang="zh-CN" altLang="en-US" sz="2800" dirty="0" smtClean="0"/>
                  <a:t>。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484784"/>
                <a:ext cx="9036496" cy="1008112"/>
              </a:xfrm>
              <a:blipFill rotWithShape="1">
                <a:blip r:embed="rId2"/>
                <a:stretch>
                  <a:fillRect l="-270" t="-7273" r="-202" b="-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锁存器</a:t>
            </a:r>
            <a:r>
              <a:rPr lang="zh-CN" altLang="en-US" b="1" dirty="0" smtClean="0">
                <a:solidFill>
                  <a:srgbClr val="FF0000"/>
                </a:solidFill>
              </a:rPr>
              <a:t>激励</a:t>
            </a:r>
            <a:r>
              <a:rPr lang="zh-CN" altLang="en-US" b="1" dirty="0" smtClean="0"/>
              <a:t>表</a:t>
            </a:r>
            <a:r>
              <a:rPr lang="zh-CN" altLang="en-US" dirty="0" smtClean="0"/>
              <a:t> </a:t>
            </a:r>
            <a:r>
              <a:rPr lang="en-US" altLang="zh-CN" sz="3600" dirty="0" smtClean="0"/>
              <a:t>(</a:t>
            </a:r>
            <a:r>
              <a:rPr lang="zh-CN" altLang="en-US" sz="3600" b="1" dirty="0" smtClean="0">
                <a:solidFill>
                  <a:schemeClr val="tx1"/>
                </a:solidFill>
              </a:rPr>
              <a:t>设计</a:t>
            </a:r>
            <a:r>
              <a:rPr lang="zh-CN" altLang="en-US" sz="3600" dirty="0" smtClean="0"/>
              <a:t>时需要</a:t>
            </a:r>
            <a:r>
              <a:rPr lang="en-US" altLang="zh-CN" sz="3600" dirty="0" smtClean="0"/>
              <a:t>)</a:t>
            </a:r>
            <a:endParaRPr lang="zh-CN" altLang="en-US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725144"/>
            <a:ext cx="4223470" cy="2065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5536" y="980728"/>
            <a:ext cx="83311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 b="1" dirty="0" smtClean="0"/>
              <a:t>设计</a:t>
            </a:r>
            <a:r>
              <a:rPr lang="en-US" altLang="zh-CN" sz="2600" b="1" dirty="0" smtClean="0"/>
              <a:t>SR</a:t>
            </a:r>
            <a:r>
              <a:rPr lang="zh-CN" altLang="en-US" sz="2600" b="1" dirty="0" smtClean="0"/>
              <a:t>锁存器时序电路</a:t>
            </a:r>
            <a:r>
              <a:rPr lang="zh-CN" altLang="en-US" sz="2600" dirty="0" smtClean="0"/>
              <a:t>：从给定的</a:t>
            </a:r>
            <a:r>
              <a:rPr lang="zh-CN" altLang="en-US" sz="2600" b="1" dirty="0" smtClean="0"/>
              <a:t>转移表</a:t>
            </a:r>
            <a:r>
              <a:rPr lang="zh-CN" altLang="en-US" sz="2600" dirty="0" smtClean="0"/>
              <a:t>得到</a:t>
            </a:r>
            <a:r>
              <a:rPr lang="zh-CN" altLang="en-US" sz="2600" b="1" dirty="0" smtClean="0"/>
              <a:t>逻辑图</a:t>
            </a:r>
            <a:r>
              <a:rPr lang="zh-CN" altLang="en-US" sz="2600" dirty="0" smtClean="0"/>
              <a:t>。</a:t>
            </a:r>
            <a:endParaRPr lang="zh-CN" altLang="en-US" sz="260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1" y="2492897"/>
            <a:ext cx="3284639" cy="2447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>
            <a:off x="3851920" y="3321695"/>
            <a:ext cx="819817" cy="39489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74" y="2497782"/>
            <a:ext cx="2974094" cy="212315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圆角矩形 6"/>
          <p:cNvSpPr/>
          <p:nvPr/>
        </p:nvSpPr>
        <p:spPr bwMode="auto">
          <a:xfrm>
            <a:off x="4671737" y="3789040"/>
            <a:ext cx="3431358" cy="288000"/>
          </a:xfrm>
          <a:prstGeom prst="round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3275856" y="3933040"/>
            <a:ext cx="338437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1259632" y="4077040"/>
            <a:ext cx="54006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16" name="乘号 15"/>
          <p:cNvSpPr/>
          <p:nvPr/>
        </p:nvSpPr>
        <p:spPr bwMode="auto">
          <a:xfrm>
            <a:off x="1954312" y="2937644"/>
            <a:ext cx="864096" cy="1404219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54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实现举例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  <a:r>
              <a:rPr lang="en-US" altLang="zh-CN" dirty="0" smtClean="0"/>
              <a:t> </a:t>
            </a:r>
            <a:r>
              <a:rPr lang="zh-CN" altLang="en-US" dirty="0" smtClean="0"/>
              <a:t>转移表</a:t>
            </a:r>
            <a:r>
              <a:rPr lang="en-US" altLang="zh-CN" dirty="0" smtClean="0"/>
              <a:t>+</a:t>
            </a:r>
            <a:r>
              <a:rPr lang="zh-CN" altLang="en-US" dirty="0" smtClean="0"/>
              <a:t>激励表 </a:t>
            </a:r>
            <a:r>
              <a:rPr lang="zh-CN" altLang="en-US" dirty="0" smtClean="0">
                <a:latin typeface="Cambria Math"/>
              </a:rPr>
              <a:t>⇒ 逻辑图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980728"/>
            <a:ext cx="3451860" cy="2651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93264"/>
            <a:ext cx="3176226" cy="257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395536" y="2246069"/>
            <a:ext cx="8095293" cy="4044626"/>
            <a:chOff x="395536" y="2246069"/>
            <a:chExt cx="8095293" cy="40446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95536" y="3573016"/>
                  <a:ext cx="8095293" cy="461665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zh-CN" altLang="en-US" dirty="0" smtClean="0"/>
                    <a:t>例，从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a14:m>
                  <a:r>
                    <a:rPr lang="zh-CN" altLang="en-US" dirty="0" smtClean="0"/>
                    <a:t>转移</a:t>
                  </a:r>
                  <a:r>
                    <a:rPr lang="zh-CN" altLang="en-US" dirty="0"/>
                    <a:t>到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)=1</m:t>
                      </m:r>
                    </m:oMath>
                  </a14:m>
                  <a:r>
                    <a:rPr lang="zh-CN" altLang="en-US" dirty="0" smtClean="0"/>
                    <a:t>，激励表给出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𝑋</m:t>
                      </m:r>
                    </m:oMath>
                  </a14:m>
                  <a:r>
                    <a:rPr lang="zh-CN" altLang="en-US" dirty="0"/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𝑅</m:t>
                      </m:r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573016"/>
                  <a:ext cx="8095293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051" t="-11250" b="-2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圆角矩形 7"/>
            <p:cNvSpPr/>
            <p:nvPr/>
          </p:nvSpPr>
          <p:spPr bwMode="auto">
            <a:xfrm>
              <a:off x="2508482" y="2246069"/>
              <a:ext cx="1368152" cy="641804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5508104" y="2542256"/>
              <a:ext cx="2376264" cy="395045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 bwMode="auto">
            <a:xfrm>
              <a:off x="2483768" y="5648891"/>
              <a:ext cx="684076" cy="641804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6770604" y="5642802"/>
              <a:ext cx="684076" cy="641804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04235" y="3992528"/>
            <a:ext cx="7712789" cy="2748840"/>
            <a:chOff x="504235" y="3992528"/>
            <a:chExt cx="7712789" cy="2748840"/>
          </a:xfrm>
        </p:grpSpPr>
        <p:grpSp>
          <p:nvGrpSpPr>
            <p:cNvPr id="6" name="组合 5"/>
            <p:cNvGrpSpPr/>
            <p:nvPr/>
          </p:nvGrpSpPr>
          <p:grpSpPr>
            <a:xfrm>
              <a:off x="504235" y="3992528"/>
              <a:ext cx="7712789" cy="2748840"/>
              <a:chOff x="504235" y="3815398"/>
              <a:chExt cx="7712789" cy="2748840"/>
            </a:xfrm>
          </p:grpSpPr>
          <p:pic>
            <p:nvPicPr>
              <p:cNvPr id="16388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4235" y="4186798"/>
                <a:ext cx="3440430" cy="23774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389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024" y="4221088"/>
                <a:ext cx="3429000" cy="2343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" name="下箭头 4"/>
              <p:cNvSpPr/>
              <p:nvPr/>
            </p:nvSpPr>
            <p:spPr bwMode="auto">
              <a:xfrm>
                <a:off x="4211960" y="3815398"/>
                <a:ext cx="432048" cy="660608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1893620" y="4437112"/>
                  <a:ext cx="1454244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𝑺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3620" y="4437112"/>
                  <a:ext cx="1454244" cy="18620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228184" y="4437112"/>
                  <a:ext cx="1645001" cy="1862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5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𝑹</m:t>
                        </m:r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4437112"/>
                  <a:ext cx="1645001" cy="1862048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805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实现举例</a:t>
            </a:r>
            <a:endParaRPr lang="zh-CN" altLang="en-US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5" y="980728"/>
            <a:ext cx="3440430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015018"/>
            <a:ext cx="34290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07504" y="3272448"/>
            <a:ext cx="8784976" cy="3431237"/>
            <a:chOff x="107504" y="3272448"/>
            <a:chExt cx="8784976" cy="3431237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802" y="4149080"/>
              <a:ext cx="4277678" cy="2554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下箭头 4"/>
            <p:cNvSpPr/>
            <p:nvPr/>
          </p:nvSpPr>
          <p:spPr bwMode="auto">
            <a:xfrm>
              <a:off x="4355976" y="3272448"/>
              <a:ext cx="432048" cy="66060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149080"/>
              <a:ext cx="4248472" cy="2525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矩形 9"/>
          <p:cNvSpPr/>
          <p:nvPr/>
        </p:nvSpPr>
        <p:spPr bwMode="auto">
          <a:xfrm>
            <a:off x="6660232" y="4181030"/>
            <a:ext cx="1872208" cy="22723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219732" y="4161112"/>
            <a:ext cx="1872208" cy="2175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871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80728"/>
                <a:ext cx="9036496" cy="4896544"/>
              </a:xfrm>
            </p:spPr>
            <p:txBody>
              <a:bodyPr/>
              <a:lstStyle/>
              <a:p>
                <a:pPr marL="514350" indent="-514350">
                  <a:lnSpc>
                    <a:spcPct val="150000"/>
                  </a:lnSpc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从给定的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转移表</a:t>
                </a:r>
                <a:r>
                  <a:rPr lang="zh-CN" altLang="en-US" sz="2800" dirty="0" smtClean="0"/>
                  <a:t>确定激励函数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利用锁存器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激励表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画出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卡诺图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的</a:t>
                </a:r>
                <a:r>
                  <a:rPr lang="zh-CN" altLang="en-US" sz="2800" b="1" dirty="0" smtClean="0"/>
                  <a:t>最简表达式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zh-CN" altLang="en-US" sz="2800" dirty="0" smtClean="0"/>
                  <a:t>一定要避免同一个方格中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800" dirty="0" smtClean="0"/>
                  <a:t>都为</a:t>
                </a:r>
                <a:r>
                  <a:rPr lang="en-US" altLang="zh-CN" sz="2800" dirty="0" smtClean="0"/>
                  <a:t>1</a:t>
                </a:r>
                <a:r>
                  <a:rPr lang="zh-CN" altLang="en-US" sz="2800" dirty="0" smtClean="0"/>
                  <a:t>。</a:t>
                </a:r>
                <a14:m>
                  <m:oMath xmlns:m="http://schemas.openxmlformats.org/officeDocument/2006/math"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/>
                      </a:rPr>
                      <m:t>𝑆𝑅</m:t>
                    </m:r>
                    <m:r>
                      <a:rPr lang="en-US" altLang="zh-CN" b="0" i="1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sz="2800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ea"/>
                  <a:buAutoNum type="circleNumDbPlain"/>
                </a:pPr>
                <a:r>
                  <a:rPr lang="zh-CN" altLang="en-US" sz="2800" dirty="0" smtClean="0"/>
                  <a:t>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 smtClean="0"/>
                  <a:t>个锁存器和产生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/>
                      </a:rPr>
                      <m:t>𝑆</m:t>
                    </m:r>
                    <m:r>
                      <a:rPr lang="zh-CN" altLang="en-US" sz="2800" b="0" i="1" smtClean="0">
                        <a:latin typeface="Cambria Math"/>
                      </a:rPr>
                      <m:t>及</m:t>
                    </m:r>
                    <m:r>
                      <a:rPr lang="en-US" altLang="zh-CN" sz="2800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zh-CN" altLang="en-US" sz="2800" dirty="0" smtClean="0"/>
                  <a:t>的门一起构成</a:t>
                </a:r>
                <a:r>
                  <a:rPr lang="zh-CN" altLang="en-US" sz="2800" b="1" dirty="0" smtClean="0">
                    <a:solidFill>
                      <a:srgbClr val="FF0000"/>
                    </a:solidFill>
                  </a:rPr>
                  <a:t>逻辑图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80728"/>
                <a:ext cx="9036496" cy="4896544"/>
              </a:xfrm>
              <a:blipFill rotWithShape="0">
                <a:blip r:embed="rId2"/>
                <a:stretch>
                  <a:fillRect l="-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从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转移表</a:t>
            </a:r>
            <a:r>
              <a:rPr lang="zh-CN" altLang="en-US" sz="3600" dirty="0" smtClean="0"/>
              <a:t>开始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实现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锁存器异步时序电路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058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68371"/>
            <a:ext cx="9036496" cy="1547600"/>
          </a:xfrm>
        </p:spPr>
        <p:txBody>
          <a:bodyPr/>
          <a:lstStyle/>
          <a:p>
            <a:r>
              <a:rPr lang="zh-CN" altLang="en-US" sz="2800" dirty="0" smtClean="0"/>
              <a:t>输入信号通常取自机械开关。</a:t>
            </a:r>
            <a:endParaRPr lang="en-US" altLang="zh-CN" sz="2800" dirty="0" smtClean="0"/>
          </a:p>
          <a:p>
            <a:r>
              <a:rPr lang="zh-CN" altLang="en-US" sz="2800" dirty="0" smtClean="0"/>
              <a:t>搬动机械开关，存在</a:t>
            </a:r>
            <a:r>
              <a:rPr lang="zh-CN" altLang="en-US" sz="2800" b="1" dirty="0" smtClean="0"/>
              <a:t>接触抖动</a:t>
            </a:r>
            <a:r>
              <a:rPr lang="zh-CN" altLang="en-US" sz="2800" dirty="0" smtClean="0"/>
              <a:t>：</a:t>
            </a:r>
            <a:r>
              <a:rPr lang="zh-CN" altLang="en-US" sz="2400" spc="-150" dirty="0" smtClean="0"/>
              <a:t>反跳几十次，持续几十毫秒</a:t>
            </a:r>
            <a:endParaRPr lang="en-US" altLang="zh-CN" sz="2400" spc="-150" dirty="0" smtClean="0"/>
          </a:p>
          <a:p>
            <a:r>
              <a:rPr lang="zh-CN" altLang="en-US" sz="2800" b="1" dirty="0" smtClean="0"/>
              <a:t>反跳电路</a:t>
            </a:r>
            <a:r>
              <a:rPr lang="zh-CN" altLang="en-US" sz="2800" dirty="0" smtClean="0"/>
              <a:t>：消除接触反跳。</a:t>
            </a:r>
            <a:endParaRPr lang="zh-CN" altLang="en-US" sz="2800" spc="-15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反跳电路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7" y="2556396"/>
            <a:ext cx="8565697" cy="2281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5496" y="4941168"/>
                <a:ext cx="922290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当开关在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dirty="0" smtClean="0"/>
                  <a:t>不动时：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𝑆</m:t>
                    </m:r>
                    <m:r>
                      <a:rPr lang="en-US" altLang="zh-CN" b="0" i="1" smtClean="0">
                        <a:latin typeface="Cambria Math"/>
                      </a:rPr>
                      <m:t>=0, </m:t>
                    </m:r>
                    <m:r>
                      <a:rPr lang="en-US" altLang="zh-CN" b="0" i="1" smtClean="0">
                        <a:latin typeface="Cambria Math"/>
                      </a:rPr>
                      <m:t>𝑅</m:t>
                    </m:r>
                    <m:r>
                      <a:rPr lang="en-US" altLang="zh-CN" b="0" i="1" smtClean="0">
                        <a:latin typeface="Cambria Math"/>
                      </a:rPr>
                      <m:t>=1;</m:t>
                    </m:r>
                    <m:r>
                      <a:rPr lang="en-US" altLang="zh-CN" b="0" i="1" smtClean="0">
                        <a:latin typeface="Cambria Math"/>
                      </a:rPr>
                      <m:t>𝑄</m:t>
                    </m:r>
                    <m:r>
                      <a:rPr lang="en-US" altLang="zh-CN" b="0" i="1" smtClean="0">
                        <a:latin typeface="Cambria Math"/>
                      </a:rPr>
                      <m:t>=1,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=0</m:t>
                    </m:r>
                  </m:oMath>
                </a14:m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当</a:t>
                </a:r>
                <a:r>
                  <a:rPr lang="zh-CN" altLang="en-US" dirty="0" smtClean="0"/>
                  <a:t>开关拨到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dirty="0" smtClean="0"/>
                  <a:t>时   ：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/>
                      </a:rPr>
                      <m:t>;</m:t>
                    </m:r>
                    <m:r>
                      <a:rPr lang="en-US" altLang="zh-CN" i="1">
                        <a:latin typeface="Cambria Math"/>
                      </a:rPr>
                      <m:t>𝑄</m:t>
                    </m:r>
                    <m:r>
                      <a:rPr lang="en-US" altLang="zh-CN" i="1">
                        <a:latin typeface="Cambria Math"/>
                      </a:rPr>
                      <m:t>=0,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p>
                        <m:r>
                          <a:rPr lang="en-US" altLang="zh-CN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1</m:t>
                    </m:r>
                  </m:oMath>
                </a14:m>
                <a:endParaRPr lang="zh-CN" altLang="en-US" dirty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当在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点反跳时，只要保证不会反跳回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𝑺</m:t>
                    </m:r>
                    <m:r>
                      <a:rPr lang="en-US" altLang="zh-CN" b="1" i="1">
                        <a:latin typeface="Cambria Math"/>
                      </a:rPr>
                      <m:t>=</m:t>
                    </m:r>
                    <m:r>
                      <a:rPr lang="en-US" altLang="zh-CN" b="1" i="1"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dirty="0" smtClean="0"/>
                  <a:t>将保持不变</a:t>
                </a:r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941168"/>
                <a:ext cx="9222909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925" b="-3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5469012" y="2074518"/>
                <a:ext cx="224715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要求：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𝑺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𝑹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′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012" y="2074518"/>
                <a:ext cx="2247154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4065" t="-14474" r="-271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9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分析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9.3 Circuits with Latches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/>
              <a:t>9.4 Design Procedure 	</a:t>
            </a:r>
            <a:r>
              <a:rPr lang="zh-CN" altLang="en-US" sz="2400" b="1" dirty="0">
                <a:solidFill>
                  <a:srgbClr val="FF0000"/>
                </a:solidFill>
              </a:rPr>
              <a:t>设计</a:t>
            </a:r>
            <a:r>
              <a:rPr lang="zh-CN" altLang="en-US" sz="2400" b="1" dirty="0"/>
              <a:t>步骤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.5 Reduction of State and Flow Tables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.6 Race-Free State Assignment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.7 Hazards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完整设计举例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46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 smtClean="0"/>
              <a:t>时序电路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</a:t>
            </a:r>
            <a:r>
              <a:rPr lang="zh-CN" altLang="en-US" dirty="0" smtClean="0">
                <a:solidFill>
                  <a:srgbClr val="FF0000"/>
                </a:solidFill>
              </a:rPr>
              <a:t>异步</a:t>
            </a:r>
            <a:r>
              <a:rPr lang="zh-CN" altLang="en-US" dirty="0" smtClean="0"/>
              <a:t>时序电路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78282"/>
              </p:ext>
            </p:extLst>
          </p:nvPr>
        </p:nvGraphicFramePr>
        <p:xfrm>
          <a:off x="179512" y="1052736"/>
          <a:ext cx="8808639" cy="5370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  <a:gridCol w="3240360"/>
                <a:gridCol w="3552055"/>
              </a:tblGrid>
              <a:tr h="974940">
                <a:tc>
                  <a:txBody>
                    <a:bodyPr/>
                    <a:lstStyle/>
                    <a:p>
                      <a:pPr algn="ctr"/>
                      <a:endParaRPr lang="zh-CN" alt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同步</a:t>
                      </a:r>
                      <a:r>
                        <a:rPr lang="zh-CN" altLang="en-US" sz="2800" dirty="0" smtClean="0"/>
                        <a:t>时序电路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异步</a:t>
                      </a:r>
                      <a:r>
                        <a:rPr lang="zh-CN" altLang="en-US" sz="2800" dirty="0" smtClean="0"/>
                        <a:t>时序电路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1257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内部状态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与时钟脉冲同步变化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随输入变量变化而变化</a:t>
                      </a:r>
                      <a:r>
                        <a:rPr lang="zh-CN" altLang="en-US" sz="2400" dirty="0" smtClean="0"/>
                        <a:t>。</a:t>
                      </a:r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</a:rPr>
                        <a:t>不用时钟脉冲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74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存储器单元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钟控触发器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非钟控触发器、</a:t>
                      </a:r>
                      <a:r>
                        <a:rPr lang="zh-CN" altLang="en-US" sz="2400" b="1" dirty="0" smtClean="0"/>
                        <a:t>延时</a:t>
                      </a:r>
                      <a:r>
                        <a:rPr lang="zh-CN" altLang="en-US" sz="2400" dirty="0" smtClean="0"/>
                        <a:t>单元</a:t>
                      </a:r>
                      <a:endParaRPr lang="zh-CN" altLang="en-US" sz="2400" dirty="0"/>
                    </a:p>
                  </a:txBody>
                  <a:tcPr anchor="ctr"/>
                </a:tc>
              </a:tr>
              <a:tr h="974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状态改变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只发生在时钟脉冲</a:t>
                      </a:r>
                      <a:r>
                        <a:rPr lang="en-US" altLang="zh-CN" sz="2400" dirty="0" smtClean="0"/>
                        <a:t/>
                      </a:r>
                      <a:br>
                        <a:rPr lang="en-US" altLang="zh-CN" sz="2400" dirty="0" smtClean="0"/>
                      </a:br>
                      <a:r>
                        <a:rPr lang="zh-CN" altLang="en-US" sz="2400" dirty="0" smtClean="0"/>
                        <a:t>变化的很短时间内</a:t>
                      </a:r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输入变化之后。</a:t>
                      </a:r>
                      <a:r>
                        <a:rPr lang="en-US" altLang="zh-CN" sz="2400" dirty="0" smtClean="0"/>
                        <a:t/>
                      </a:r>
                      <a:br>
                        <a:rPr lang="en-US" altLang="zh-CN" sz="2400" dirty="0" smtClean="0"/>
                      </a:br>
                      <a:r>
                        <a:rPr lang="zh-CN" altLang="en-US" sz="2400" dirty="0" smtClean="0"/>
                        <a:t>因有反馈，可能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不稳定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9749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/>
                        <a:t>应用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/>
                        <a:t>高速时，无需等待钟控；</a:t>
                      </a:r>
                      <a:endParaRPr lang="en-US" altLang="zh-CN" sz="2400" dirty="0" smtClean="0"/>
                    </a:p>
                    <a:p>
                      <a:r>
                        <a:rPr lang="zh-CN" altLang="en-US" sz="2400" dirty="0" smtClean="0"/>
                        <a:t>小型系统，更经济；</a:t>
                      </a:r>
                      <a:endParaRPr lang="en-US" altLang="zh-CN" sz="2400" dirty="0" smtClean="0"/>
                    </a:p>
                    <a:p>
                      <a:r>
                        <a:rPr lang="en-US" altLang="zh-CN" sz="2400" dirty="0" smtClean="0"/>
                        <a:t>2</a:t>
                      </a:r>
                      <a:r>
                        <a:rPr lang="zh-CN" altLang="en-US" sz="2400" dirty="0" smtClean="0"/>
                        <a:t>个系统通讯时</a:t>
                      </a:r>
                      <a:r>
                        <a:rPr lang="en-US" altLang="zh-CN" sz="2400" dirty="0" smtClean="0"/>
                        <a:t>......</a:t>
                      </a:r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7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08720"/>
                <a:ext cx="9036496" cy="2339688"/>
              </a:xfrm>
            </p:spPr>
            <p:txBody>
              <a:bodyPr/>
              <a:lstStyle/>
              <a:p>
                <a:r>
                  <a:rPr lang="zh-CN" altLang="en-US" sz="2800" dirty="0" smtClean="0"/>
                  <a:t>设计一个</a:t>
                </a:r>
                <a:r>
                  <a:rPr lang="zh-CN" altLang="en-US" sz="2800" b="1" dirty="0" smtClean="0"/>
                  <a:t>门控锁存器</a:t>
                </a:r>
                <a:r>
                  <a:rPr lang="zh-CN" altLang="en-US" sz="2800" dirty="0" smtClean="0"/>
                  <a:t>：存储器单元</a:t>
                </a:r>
                <a:endParaRPr lang="en-US" altLang="zh-CN" sz="2800" dirty="0" smtClean="0"/>
              </a:p>
              <a:p>
                <a:pPr marL="457200" lvl="1" indent="0">
                  <a:buNone/>
                </a:pPr>
                <a:r>
                  <a:rPr lang="en-US" altLang="zh-CN" sz="2400" b="1" dirty="0" smtClean="0"/>
                  <a:t>2</a:t>
                </a:r>
                <a:r>
                  <a:rPr lang="zh-CN" altLang="en-US" sz="2400" b="1" dirty="0" smtClean="0"/>
                  <a:t>个输入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门控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altLang="zh-CN" sz="2400" dirty="0" smtClean="0"/>
                  <a:t>(</a:t>
                </a:r>
                <a:r>
                  <a:rPr lang="zh-CN" altLang="en-US" sz="2400" dirty="0" smtClean="0"/>
                  <a:t>数据</a:t>
                </a:r>
                <a:r>
                  <a:rPr lang="en-US" altLang="zh-CN" sz="2400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altLang="zh-CN" sz="2400" b="1" dirty="0" smtClean="0"/>
                  <a:t>1</a:t>
                </a:r>
                <a:r>
                  <a:rPr lang="zh-CN" altLang="en-US" sz="2400" b="1" dirty="0" smtClean="0"/>
                  <a:t>个输出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2400" dirty="0" smtClean="0"/>
              </a:p>
              <a:p>
                <a:pPr lvl="1"/>
                <a:r>
                  <a:rPr lang="zh-CN" altLang="en-US" sz="2400" dirty="0" smtClean="0"/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𝐺</m:t>
                    </m:r>
                    <m:r>
                      <a:rPr lang="en-US" altLang="zh-CN" sz="2400" i="1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 smtClean="0"/>
                  <a:t>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 smtClean="0"/>
                  <a:t>的输出就跟随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而变化</a:t>
                </a:r>
                <a:endParaRPr lang="en-US" altLang="zh-CN" sz="2400" dirty="0" smtClean="0"/>
              </a:p>
              <a:p>
                <a:pPr lvl="1"/>
                <a:r>
                  <a:rPr lang="zh-CN" altLang="en-US" sz="2400" dirty="0"/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𝐺</m:t>
                    </m:r>
                    <m:r>
                      <a:rPr lang="en-US" altLang="zh-CN" sz="2400" i="1"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400" dirty="0"/>
                  <a:t>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/>
                  <a:t>的</a:t>
                </a:r>
                <a:r>
                  <a:rPr lang="zh-CN" altLang="en-US" sz="2400" dirty="0" smtClean="0"/>
                  <a:t>输出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不</a:t>
                </a:r>
                <a:r>
                  <a:rPr lang="zh-CN" altLang="en-US" sz="2400" dirty="0" smtClean="0"/>
                  <a:t>跟随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/>
                  <a:t>而</a:t>
                </a:r>
                <a:r>
                  <a:rPr lang="zh-CN" altLang="en-US" sz="2400" dirty="0" smtClean="0"/>
                  <a:t>变化，保存数值不变</a:t>
                </a:r>
                <a:endParaRPr lang="zh-CN" altLang="en-US" sz="2400" dirty="0"/>
              </a:p>
              <a:p>
                <a:pPr lvl="1"/>
                <a:endParaRPr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08720"/>
                <a:ext cx="9036496" cy="2339688"/>
              </a:xfrm>
              <a:blipFill rotWithShape="0">
                <a:blip r:embed="rId2"/>
                <a:stretch>
                  <a:fillRect l="-270" t="-3125" b="-2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</a:t>
            </a:r>
            <a:r>
              <a:rPr lang="zh-CN" altLang="en-US" dirty="0" smtClean="0"/>
              <a:t>举例：</a:t>
            </a:r>
            <a:r>
              <a:rPr lang="zh-CN" altLang="en-US" dirty="0"/>
              <a:t>门控锁存器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3284984"/>
            <a:ext cx="533992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设计步骤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设计指标 → 所有可能的状态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所有可能的状态 </a:t>
            </a:r>
            <a:r>
              <a:rPr lang="zh-CN" altLang="en-US" dirty="0"/>
              <a:t>→</a:t>
            </a:r>
            <a:r>
              <a:rPr lang="zh-CN" altLang="en-US" b="1" dirty="0" smtClean="0">
                <a:solidFill>
                  <a:srgbClr val="FF0000"/>
                </a:solidFill>
              </a:rPr>
              <a:t>原始流程表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化简原始流程表 → 最少状态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状态分配 → 二进制编码 → </a:t>
            </a:r>
            <a:r>
              <a:rPr lang="zh-CN" altLang="en-US" b="1" dirty="0" smtClean="0">
                <a:solidFill>
                  <a:srgbClr val="FF0000"/>
                </a:solidFill>
              </a:rPr>
              <a:t>转移表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/>
              <a:t>转移表</a:t>
            </a:r>
            <a:r>
              <a:rPr lang="en-US" altLang="zh-CN" dirty="0" smtClean="0"/>
              <a:t>+</a:t>
            </a:r>
            <a:r>
              <a:rPr lang="zh-CN" altLang="en-US" dirty="0" smtClean="0"/>
              <a:t>激励表 → </a:t>
            </a:r>
            <a:r>
              <a:rPr lang="zh-CN" altLang="en-US" b="1" dirty="0" smtClean="0">
                <a:solidFill>
                  <a:srgbClr val="FF0000"/>
                </a:solidFill>
              </a:rPr>
              <a:t>逻辑图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67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设计举例</a:t>
            </a:r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179170"/>
            <a:ext cx="6116133" cy="3341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2060848"/>
            <a:ext cx="8865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/>
              <a:t>所有可能的</a:t>
            </a:r>
            <a:r>
              <a:rPr lang="zh-CN" altLang="en-US" b="1" dirty="0" smtClean="0"/>
              <a:t>状态（全状态）：</a:t>
            </a:r>
            <a:r>
              <a:rPr lang="zh-CN" altLang="en-US" dirty="0" smtClean="0"/>
              <a:t>内部状态</a:t>
            </a:r>
            <a:r>
              <a:rPr lang="en-US" altLang="zh-CN" dirty="0" smtClean="0"/>
              <a:t>+</a:t>
            </a:r>
            <a:r>
              <a:rPr lang="zh-CN" altLang="en-US" dirty="0" smtClean="0"/>
              <a:t>输入的组合</a:t>
            </a:r>
            <a:endParaRPr lang="en-US" altLang="zh-CN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139350" y="4361562"/>
            <a:ext cx="6012797" cy="72008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9440" y="260765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门控锁存器的全状态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95301"/>
                <a:ext cx="9036496" cy="993539"/>
              </a:xfrm>
            </p:spPr>
            <p:txBody>
              <a:bodyPr/>
              <a:lstStyle/>
              <a:p>
                <a:pPr lvl="1"/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𝐺</m:t>
                    </m:r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的输出就跟随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而变化</a:t>
                </a:r>
                <a:endParaRPr lang="en-US" altLang="zh-CN" sz="2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𝐺</m:t>
                    </m:r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的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输出</a:t>
                </a:r>
                <a:r>
                  <a:rPr lang="zh-CN" altLang="en-US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不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跟随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>
                    <a:solidFill>
                      <a:schemeClr val="bg1">
                        <a:lumMod val="50000"/>
                      </a:schemeClr>
                    </a:solidFill>
                  </a:rPr>
                  <a:t>而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变化，保存数值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不变</a:t>
                </a:r>
                <a:endParaRPr lang="zh-CN" alt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3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95301"/>
                <a:ext cx="9036496" cy="993539"/>
              </a:xfrm>
              <a:blipFill rotWithShape="0">
                <a:blip r:embed="rId3"/>
                <a:stretch>
                  <a:fillRect t="-6748" b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6530440" y="3462278"/>
                <a:ext cx="2156360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𝑫𝑮</m:t>
                    </m:r>
                  </m:oMath>
                </a14:m>
                <a:r>
                  <a:rPr lang="zh-CN" altLang="en-US" b="1" dirty="0" smtClean="0"/>
                  <a:t>转移</a:t>
                </a:r>
                <a:endParaRPr lang="en-US" altLang="zh-CN" b="1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01→00→10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11→10→00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01→10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</a:rPr>
                  <a:t>11→00</a:t>
                </a:r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440" y="3462278"/>
                <a:ext cx="2156360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3672" r="-2825" b="-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/>
          <p:cNvSpPr txBox="1"/>
          <p:nvPr/>
        </p:nvSpPr>
        <p:spPr>
          <a:xfrm>
            <a:off x="4958239" y="2565141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不允许两个变量同时发生变化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45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" y="1368152"/>
            <a:ext cx="5826856" cy="3183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</a:t>
            </a:r>
            <a:r>
              <a:rPr lang="zh-CN" altLang="en-US" dirty="0"/>
              <a:t>举例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Calibri"/>
                <a:cs typeface="Calibri"/>
              </a:rPr>
              <a:t>② </a:t>
            </a:r>
            <a:r>
              <a:rPr lang="zh-CN" altLang="en-US" b="1" dirty="0" smtClean="0"/>
              <a:t>原始</a:t>
            </a:r>
            <a:r>
              <a:rPr lang="zh-CN" altLang="en-US" b="1" dirty="0"/>
              <a:t>流程</a:t>
            </a:r>
            <a:r>
              <a:rPr lang="zh-CN" altLang="en-US" b="1" dirty="0" smtClean="0"/>
              <a:t>表</a:t>
            </a:r>
            <a:endParaRPr lang="zh-CN" alt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8168" y="94262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门控锁存器的全状态</a:t>
            </a:r>
            <a:endParaRPr lang="zh-CN" altLang="en-US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27" y="2075656"/>
            <a:ext cx="3210277" cy="44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圆角右箭头 8"/>
          <p:cNvSpPr/>
          <p:nvPr/>
        </p:nvSpPr>
        <p:spPr bwMode="auto">
          <a:xfrm rot="16200000" flipH="1" flipV="1">
            <a:off x="6130770" y="1135341"/>
            <a:ext cx="734889" cy="972108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64288" y="167119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原始流程表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496" y="4653136"/>
                <a:ext cx="614944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第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行第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列为稳定状态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 smtClean="0"/>
                  <a:t>；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altLang="zh-CN" b="1" dirty="0" smtClean="0"/>
                  <a:t>-</a:t>
                </a:r>
                <a:r>
                  <a:rPr lang="zh-CN" altLang="en-US" dirty="0" smtClean="0"/>
                  <a:t>：任意值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非稳态的输出</a:t>
                </a:r>
                <a:r>
                  <a:rPr lang="zh-CN" altLang="en-US" b="1" dirty="0" smtClean="0"/>
                  <a:t>都</a:t>
                </a:r>
                <a:r>
                  <a:rPr lang="zh-CN" altLang="en-US" dirty="0" smtClean="0"/>
                  <a:t>用 </a:t>
                </a:r>
                <a:r>
                  <a:rPr lang="en-US" altLang="zh-CN" b="1" dirty="0" smtClean="0"/>
                  <a:t>-</a:t>
                </a: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表示</a:t>
                </a:r>
                <a:r>
                  <a:rPr lang="en-US" altLang="zh-CN" dirty="0" smtClean="0"/>
                  <a:t>(0,1</a:t>
                </a:r>
                <a:r>
                  <a:rPr lang="zh-CN" altLang="en-US" dirty="0" smtClean="0"/>
                  <a:t>都不重要</a:t>
                </a:r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。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从稳态</a:t>
                </a:r>
                <a:r>
                  <a:rPr lang="en-US" altLang="zh-CN" dirty="0" smtClean="0"/>
                  <a:t>01</a:t>
                </a:r>
                <a:r>
                  <a:rPr lang="zh-CN" altLang="en-US" dirty="0" smtClean="0"/>
                  <a:t>不可能变为</a:t>
                </a:r>
                <a:r>
                  <a:rPr lang="en-US" altLang="zh-CN" dirty="0" smtClean="0"/>
                  <a:t>10(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不允许同时变化</a:t>
                </a:r>
                <a:r>
                  <a:rPr lang="en-US" altLang="zh-CN" dirty="0" smtClean="0"/>
                  <a:t>)</a:t>
                </a:r>
                <a:br>
                  <a:rPr lang="en-US" altLang="zh-CN" dirty="0" smtClean="0"/>
                </a:br>
                <a:r>
                  <a:rPr lang="en-US" altLang="zh-CN" dirty="0" smtClean="0"/>
                  <a:t>01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 smtClean="0"/>
                  <a:t>) </a:t>
                </a:r>
                <a:r>
                  <a:rPr lang="zh-CN" altLang="en-US" dirty="0" smtClean="0"/>
                  <a:t>→ </a:t>
                </a:r>
                <a:r>
                  <a:rPr lang="en-US" altLang="zh-CN" dirty="0" smtClean="0"/>
                  <a:t>11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</a:t>
                </a:r>
                <a:r>
                  <a:rPr lang="zh-CN" altLang="en-US" dirty="0"/>
                  <a:t>→ </a:t>
                </a:r>
                <a:r>
                  <a:rPr lang="en-US" altLang="zh-CN" dirty="0" smtClean="0"/>
                  <a:t>10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 smtClean="0"/>
                  <a:t>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4653136"/>
                <a:ext cx="6149440" cy="1938992"/>
              </a:xfrm>
              <a:prstGeom prst="rect">
                <a:avLst/>
              </a:prstGeom>
              <a:blipFill rotWithShape="0">
                <a:blip r:embed="rId4"/>
                <a:stretch>
                  <a:fillRect l="-1388" t="-3459" r="-396" b="-6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乘号 1"/>
          <p:cNvSpPr/>
          <p:nvPr/>
        </p:nvSpPr>
        <p:spPr bwMode="auto">
          <a:xfrm>
            <a:off x="8463442" y="2529967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乘号 11"/>
          <p:cNvSpPr/>
          <p:nvPr/>
        </p:nvSpPr>
        <p:spPr bwMode="auto">
          <a:xfrm>
            <a:off x="6578001" y="3175905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乘号 12"/>
          <p:cNvSpPr/>
          <p:nvPr/>
        </p:nvSpPr>
        <p:spPr bwMode="auto">
          <a:xfrm>
            <a:off x="7859654" y="3836334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乘号 13"/>
          <p:cNvSpPr/>
          <p:nvPr/>
        </p:nvSpPr>
        <p:spPr bwMode="auto">
          <a:xfrm>
            <a:off x="7199225" y="4472049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乘号 14"/>
          <p:cNvSpPr/>
          <p:nvPr/>
        </p:nvSpPr>
        <p:spPr bwMode="auto">
          <a:xfrm>
            <a:off x="7211582" y="5132478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乘号 15"/>
          <p:cNvSpPr/>
          <p:nvPr/>
        </p:nvSpPr>
        <p:spPr bwMode="auto">
          <a:xfrm>
            <a:off x="7859654" y="5780550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乘号 16"/>
          <p:cNvSpPr/>
          <p:nvPr/>
        </p:nvSpPr>
        <p:spPr bwMode="auto">
          <a:xfrm>
            <a:off x="4572000" y="6041446"/>
            <a:ext cx="432048" cy="792088"/>
          </a:xfrm>
          <a:prstGeom prst="mathMultiply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68315" y="2529967"/>
            <a:ext cx="2160240" cy="188176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8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</a:t>
            </a:r>
            <a:r>
              <a:rPr lang="zh-CN" altLang="en-US" dirty="0"/>
              <a:t>举例</a:t>
            </a:r>
            <a:r>
              <a:rPr lang="zh-CN" altLang="en-US" dirty="0" smtClean="0"/>
              <a:t>：</a:t>
            </a:r>
            <a:r>
              <a:rPr lang="zh-CN" altLang="en-US" dirty="0" smtClean="0">
                <a:latin typeface="Calibri"/>
                <a:cs typeface="Calibri"/>
              </a:rPr>
              <a:t>③ </a:t>
            </a:r>
            <a:r>
              <a:rPr lang="zh-CN" altLang="en-US" dirty="0" smtClean="0"/>
              <a:t>简化 原始</a:t>
            </a:r>
            <a:r>
              <a:rPr lang="zh-CN" altLang="en-US" dirty="0"/>
              <a:t>流程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" y="3198533"/>
            <a:ext cx="2556018" cy="35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502834" y="267288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原始流程表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9512" y="908720"/>
            <a:ext cx="882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合并</a:t>
            </a:r>
            <a:r>
              <a:rPr lang="zh-CN" altLang="en-US" dirty="0" smtClean="0"/>
              <a:t>：将不同行的稳态放到一行中。</a:t>
            </a:r>
            <a:endParaRPr lang="en-US" altLang="zh-CN" dirty="0" smtClean="0"/>
          </a:p>
          <a:p>
            <a:r>
              <a:rPr lang="zh-CN" altLang="en-US" b="1" dirty="0" smtClean="0"/>
              <a:t>规则</a:t>
            </a:r>
            <a:r>
              <a:rPr lang="zh-CN" altLang="en-US" dirty="0" smtClean="0"/>
              <a:t>：如果在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行或</a:t>
            </a:r>
            <a:r>
              <a:rPr lang="en-US" altLang="zh-CN" dirty="0" smtClean="0"/>
              <a:t>2</a:t>
            </a:r>
            <a:r>
              <a:rPr lang="zh-CN" altLang="en-US" dirty="0" smtClean="0"/>
              <a:t>行以上的每一列有</a:t>
            </a:r>
            <a:r>
              <a:rPr lang="zh-CN" altLang="en-US" b="1" dirty="0" smtClean="0"/>
              <a:t>非冲突状态和输出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</a:t>
            </a:r>
            <a:r>
              <a:rPr lang="zh-CN" altLang="en-US" dirty="0" smtClean="0"/>
              <a:t>就可以合并。输入的改变不会引起状态变量的改变。</a:t>
            </a:r>
            <a:endParaRPr lang="zh-CN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48" y="4948715"/>
            <a:ext cx="2288295" cy="184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 bwMode="auto">
          <a:xfrm>
            <a:off x="2622240" y="4668958"/>
            <a:ext cx="47865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448" y="3086671"/>
            <a:ext cx="2288295" cy="1862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580112" y="2031231"/>
            <a:ext cx="3546723" cy="4494113"/>
            <a:chOff x="5580112" y="2031231"/>
            <a:chExt cx="3546723" cy="4494113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2432762"/>
              <a:ext cx="2970659" cy="1644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7110611" y="2031231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简化表</a:t>
              </a:r>
              <a:endParaRPr lang="zh-CN" altLang="en-US" b="1" dirty="0"/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4782269"/>
              <a:ext cx="2924175" cy="1743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下箭头 14"/>
            <p:cNvSpPr/>
            <p:nvPr/>
          </p:nvSpPr>
          <p:spPr bwMode="auto">
            <a:xfrm>
              <a:off x="7452320" y="4185084"/>
              <a:ext cx="382106" cy="468052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右箭头 10"/>
            <p:cNvSpPr/>
            <p:nvPr/>
          </p:nvSpPr>
          <p:spPr bwMode="auto">
            <a:xfrm>
              <a:off x="5580112" y="3198533"/>
              <a:ext cx="534477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79512" y="2147245"/>
                <a:ext cx="5614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0070C0"/>
                    </a:solidFill>
                  </a:rPr>
                  <a:t>如从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r>
                  <a:rPr lang="zh-CN" altLang="en-US" dirty="0" smtClean="0">
                    <a:solidFill>
                      <a:srgbClr val="0070C0"/>
                    </a:solidFill>
                  </a:rPr>
                  <a:t>，经过不稳定状态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 smtClean="0">
                    <a:solidFill>
                      <a:srgbClr val="0070C0"/>
                    </a:solidFill>
                  </a:rPr>
                  <a:t>进入稳态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00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147245"/>
                <a:ext cx="5614037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629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6444208" y="1075476"/>
            <a:ext cx="1368152" cy="509617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设计</a:t>
            </a:r>
            <a:r>
              <a:rPr lang="zh-CN" altLang="en-US" sz="3600" dirty="0"/>
              <a:t>举例</a:t>
            </a:r>
            <a:r>
              <a:rPr lang="zh-CN" altLang="en-US" sz="3600" dirty="0" smtClean="0"/>
              <a:t>：</a:t>
            </a:r>
            <a:r>
              <a:rPr lang="zh-CN" altLang="en-US" dirty="0" smtClean="0">
                <a:latin typeface="Calibri"/>
                <a:cs typeface="Calibri"/>
              </a:rPr>
              <a:t>④ 状态分配、</a:t>
            </a:r>
            <a:r>
              <a:rPr lang="zh-CN" altLang="en-US" dirty="0" smtClean="0"/>
              <a:t>转移表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 bwMode="auto">
          <a:xfrm>
            <a:off x="3625465" y="2278920"/>
            <a:ext cx="1598227" cy="27878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6666" y="1169902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流程表</a:t>
            </a:r>
            <a:endParaRPr lang="zh-CN" alt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2" y="1579210"/>
            <a:ext cx="2924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25465" y="18813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状态分配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71881" y="109871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转移表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62762" y="2491288"/>
                <a:ext cx="1027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altLang="zh-CN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62" y="2491288"/>
                <a:ext cx="1027140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56" y="1812886"/>
            <a:ext cx="29718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06" y="4045134"/>
            <a:ext cx="29146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354530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卡诺图</a:t>
            </a:r>
          </a:p>
        </p:txBody>
      </p:sp>
      <p:cxnSp>
        <p:nvCxnSpPr>
          <p:cNvPr id="14" name="直接箭头连接符 13"/>
          <p:cNvCxnSpPr/>
          <p:nvPr/>
        </p:nvCxnSpPr>
        <p:spPr bwMode="auto">
          <a:xfrm>
            <a:off x="1702649" y="3061216"/>
            <a:ext cx="5245615" cy="238400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>
                <a:alpha val="50196"/>
              </a:srgb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74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设计</a:t>
            </a:r>
            <a:r>
              <a:rPr lang="zh-CN" altLang="en-US" sz="3600" dirty="0"/>
              <a:t>举例</a:t>
            </a:r>
            <a:r>
              <a:rPr lang="zh-CN" altLang="en-US" sz="3600" dirty="0" smtClean="0"/>
              <a:t>：</a:t>
            </a:r>
            <a:r>
              <a:rPr lang="zh-CN" altLang="en-US" dirty="0">
                <a:latin typeface="Calibri"/>
                <a:cs typeface="Calibri"/>
              </a:rPr>
              <a:t>⑤</a:t>
            </a:r>
            <a:r>
              <a:rPr lang="zh-CN" altLang="en-US" dirty="0" smtClean="0">
                <a:latin typeface="Calibri"/>
                <a:cs typeface="Calibri"/>
              </a:rPr>
              <a:t> </a:t>
            </a:r>
            <a:r>
              <a:rPr lang="zh-CN" altLang="en-US" dirty="0" smtClean="0"/>
              <a:t>转移表→逻辑图</a:t>
            </a:r>
            <a:endParaRPr lang="zh-CN" altLang="en-US" dirty="0"/>
          </a:p>
        </p:txBody>
      </p:sp>
      <p:sp>
        <p:nvSpPr>
          <p:cNvPr id="5" name="右箭头 4"/>
          <p:cNvSpPr/>
          <p:nvPr/>
        </p:nvSpPr>
        <p:spPr bwMode="auto">
          <a:xfrm>
            <a:off x="3693327" y="2184494"/>
            <a:ext cx="1598227" cy="27878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5656" y="107547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流程表</a:t>
            </a:r>
            <a:endParaRPr lang="zh-CN" alt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2924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93327" y="178690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状态分配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48784" y="2463279"/>
                <a:ext cx="1887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=0, 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784" y="2463279"/>
                <a:ext cx="1887312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04878"/>
            <a:ext cx="49053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箭头 9"/>
          <p:cNvSpPr/>
          <p:nvPr/>
        </p:nvSpPr>
        <p:spPr bwMode="auto">
          <a:xfrm flipH="1">
            <a:off x="5012879" y="5445224"/>
            <a:ext cx="639766" cy="32290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6444208" y="1075476"/>
            <a:ext cx="1368152" cy="509617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881" y="109871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转移表</a:t>
            </a:r>
            <a:endParaRPr lang="zh-CN" altLang="en-US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656" y="1812886"/>
            <a:ext cx="29718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806" y="4045134"/>
            <a:ext cx="29146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25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21" y="971221"/>
            <a:ext cx="2924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2924175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60443"/>
            <a:ext cx="8928992" cy="1025914"/>
          </a:xfrm>
        </p:spPr>
        <p:txBody>
          <a:bodyPr/>
          <a:lstStyle/>
          <a:p>
            <a:r>
              <a:rPr lang="zh-CN" altLang="en-US" sz="3600" dirty="0" smtClean="0"/>
              <a:t>设计</a:t>
            </a:r>
            <a:r>
              <a:rPr lang="zh-CN" altLang="en-US" sz="3600" dirty="0"/>
              <a:t>举例</a:t>
            </a:r>
            <a:r>
              <a:rPr lang="zh-CN" altLang="en-US" sz="3600" dirty="0" smtClean="0"/>
              <a:t>：</a:t>
            </a:r>
            <a:r>
              <a:rPr lang="zh-CN" altLang="en-US" sz="3600" dirty="0">
                <a:latin typeface="Calibri"/>
                <a:cs typeface="Calibri"/>
              </a:rPr>
              <a:t>⑤</a:t>
            </a:r>
            <a:r>
              <a:rPr lang="zh-CN" altLang="en-US" sz="3600" dirty="0" smtClean="0">
                <a:latin typeface="Calibri"/>
                <a:cs typeface="Calibri"/>
              </a:rPr>
              <a:t> </a:t>
            </a:r>
            <a:r>
              <a:rPr lang="zh-CN" altLang="en-US" sz="3600" dirty="0" smtClean="0"/>
              <a:t>转移表</a:t>
            </a:r>
            <a:r>
              <a:rPr lang="en-US" altLang="zh-CN" sz="3600" dirty="0" smtClean="0"/>
              <a:t>+</a:t>
            </a:r>
            <a:r>
              <a:rPr lang="zh-CN" altLang="en-US" sz="3600" dirty="0" smtClean="0"/>
              <a:t>激励表→逻辑图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2800" b="0" dirty="0" smtClean="0"/>
              <a:t>(</a:t>
            </a:r>
            <a:r>
              <a:rPr lang="en-US" altLang="zh-CN" sz="2800" dirty="0" smtClean="0">
                <a:solidFill>
                  <a:srgbClr val="FF0000"/>
                </a:solidFill>
              </a:rPr>
              <a:t>SR</a:t>
            </a:r>
            <a:r>
              <a:rPr lang="zh-CN" altLang="en-US" sz="2800" dirty="0" smtClean="0">
                <a:solidFill>
                  <a:srgbClr val="FF0000"/>
                </a:solidFill>
              </a:rPr>
              <a:t>锁存器</a:t>
            </a:r>
            <a:r>
              <a:rPr lang="en-US" altLang="zh-CN" sz="2800" b="0" dirty="0" smtClean="0"/>
              <a:t>)</a:t>
            </a:r>
            <a:endParaRPr lang="zh-CN" altLang="en-US" sz="2800" b="0" dirty="0"/>
          </a:p>
        </p:txBody>
      </p:sp>
      <p:sp>
        <p:nvSpPr>
          <p:cNvPr id="5" name="右箭头 4"/>
          <p:cNvSpPr/>
          <p:nvPr/>
        </p:nvSpPr>
        <p:spPr bwMode="auto">
          <a:xfrm>
            <a:off x="3693327" y="1594340"/>
            <a:ext cx="1598227" cy="27878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2931" y="772561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流程表</a:t>
            </a:r>
            <a:endParaRPr lang="zh-CN" alt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693327" y="11967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状态分配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48784" y="1873125"/>
                <a:ext cx="18873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b="0" i="1" smtClean="0">
                          <a:latin typeface="Cambria Math"/>
                        </a:rPr>
                        <m:t>=0, </m:t>
                      </m:r>
                      <m:r>
                        <a:rPr lang="en-US" altLang="zh-CN" b="0" i="1" smtClean="0">
                          <a:latin typeface="Cambria Math"/>
                        </a:rPr>
                        <m:t>𝑏</m:t>
                      </m:r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784" y="1873125"/>
                <a:ext cx="1887312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042213" y="764704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转移表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49" name="Picture 1" descr="C:\Users\Sam\AppData\Roaming\Tencent\Users\1850360580\QQ\WinTemp\RichOle\%@K[PP(%)QY{V{8KILF(WD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231019"/>
            <a:ext cx="4039999" cy="153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Sam\AppData\Roaming\Tencent\Users\1850360580\QQ\WinTemp\RichOle\%A`UU412SA2Y]UCU@%{5[F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28" y="2924944"/>
            <a:ext cx="27908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am\AppData\Roaming\Tencent\Users\1850360580\QQ\WinTemp\RichOle\ERRU1D4MQMZ{0}W(ZH57F]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628" y="2924944"/>
            <a:ext cx="2842508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24944"/>
            <a:ext cx="2856995" cy="2116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加号 7"/>
          <p:cNvSpPr/>
          <p:nvPr/>
        </p:nvSpPr>
        <p:spPr bwMode="auto">
          <a:xfrm>
            <a:off x="7452320" y="2699089"/>
            <a:ext cx="288032" cy="273149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右箭头 9"/>
          <p:cNvSpPr/>
          <p:nvPr/>
        </p:nvSpPr>
        <p:spPr bwMode="auto">
          <a:xfrm flipH="1">
            <a:off x="5764112" y="3848311"/>
            <a:ext cx="360566" cy="322907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771800" y="4941168"/>
            <a:ext cx="281595" cy="26513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16605" y="5000186"/>
            <a:ext cx="1531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SR</a:t>
            </a:r>
            <a:r>
              <a:rPr lang="zh-CN" altLang="en-US" b="1" dirty="0" smtClean="0">
                <a:solidFill>
                  <a:srgbClr val="FF0000"/>
                </a:solidFill>
              </a:rPr>
              <a:t>激励表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5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611496"/>
          </a:xfrm>
        </p:spPr>
        <p:txBody>
          <a:bodyPr/>
          <a:lstStyle/>
          <a:p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不稳定状态也需要确定，否则会发生转移时瞬间错误</a:t>
            </a:r>
            <a:r>
              <a:rPr lang="en-US" altLang="zh-CN" sz="2800" dirty="0" smtClean="0"/>
              <a:t>.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zh-CN" altLang="en-US" b="1" dirty="0" smtClean="0"/>
              <a:t>不稳定状态</a:t>
            </a:r>
            <a:r>
              <a:rPr lang="zh-CN" altLang="en-US" dirty="0" smtClean="0"/>
              <a:t>分配</a:t>
            </a:r>
            <a:r>
              <a:rPr lang="zh-CN" altLang="en-US" dirty="0" smtClean="0">
                <a:solidFill>
                  <a:srgbClr val="FF0000"/>
                </a:solidFill>
              </a:rPr>
              <a:t>输出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799"/>
            <a:ext cx="1552575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80" y="1687473"/>
            <a:ext cx="17907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660079" y="1484784"/>
                <a:ext cx="5360193" cy="319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从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稳态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dirty="0" smtClean="0"/>
                  <a:t> 过渡到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稳态</a:t>
                </a:r>
                <a:r>
                  <a:rPr lang="zh-CN" altLang="en-US" b="1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dirty="0" smtClean="0"/>
                  <a:t> ，需要经历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不稳态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dirty="0" smtClean="0"/>
                  <a:t>，如果为不稳态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 smtClean="0"/>
                  <a:t>输出分配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，则输出将为</a:t>
                </a:r>
                <a:r>
                  <a:rPr lang="en-US" altLang="zh-CN" dirty="0" smtClean="0"/>
                  <a:t>0→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/>
                  <a:t>→0</a:t>
                </a:r>
                <a:r>
                  <a:rPr lang="zh-CN" altLang="en-US" dirty="0" smtClean="0"/>
                  <a:t>，将产生脉冲！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故不稳态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一定</a:t>
                </a:r>
                <a:r>
                  <a:rPr lang="zh-CN" altLang="en-US" dirty="0" smtClean="0"/>
                  <a:t>要分配为</a:t>
                </a:r>
                <a:r>
                  <a:rPr lang="en-US" altLang="zh-CN" b="1" dirty="0" smtClean="0">
                    <a:solidFill>
                      <a:srgbClr val="0070C0"/>
                    </a:solidFill>
                  </a:rPr>
                  <a:t>0</a:t>
                </a:r>
                <a:r>
                  <a:rPr lang="en-US" altLang="zh-CN" dirty="0" smtClean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dirty="0"/>
                  <a:t>从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稳态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dirty="0" smtClean="0"/>
                  <a:t>过渡</a:t>
                </a:r>
                <a:r>
                  <a:rPr lang="zh-CN" altLang="en-US" dirty="0"/>
                  <a:t>到</a:t>
                </a:r>
                <a:r>
                  <a:rPr lang="zh-CN" altLang="en-US" b="1" dirty="0">
                    <a:solidFill>
                      <a:srgbClr val="0070C0"/>
                    </a:solidFill>
                  </a:rPr>
                  <a:t>稳态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dirty="0"/>
                  <a:t>需要经历不</a:t>
                </a:r>
                <a:r>
                  <a:rPr lang="zh-CN" altLang="en-US" dirty="0" smtClean="0"/>
                  <a:t>稳态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 smtClean="0"/>
                  <a:t>，为</a:t>
                </a:r>
                <a:r>
                  <a:rPr lang="zh-CN" altLang="en-US" dirty="0"/>
                  <a:t>不</a:t>
                </a:r>
                <a:r>
                  <a:rPr lang="zh-CN" altLang="en-US" dirty="0" smtClean="0"/>
                  <a:t>稳态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dirty="0" smtClean="0"/>
                  <a:t>输出可以分配</a:t>
                </a:r>
                <a:r>
                  <a:rPr lang="en-US" altLang="zh-CN" dirty="0" smtClean="0"/>
                  <a:t>0/1</a:t>
                </a:r>
                <a:r>
                  <a:rPr lang="zh-CN" altLang="en-US" dirty="0" smtClean="0"/>
                  <a:t>，对输出不产生影响。</a:t>
                </a:r>
                <a:endParaRPr lang="zh-CN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079" y="1484784"/>
                <a:ext cx="5360193" cy="3194721"/>
              </a:xfrm>
              <a:prstGeom prst="rect">
                <a:avLst/>
              </a:prstGeom>
              <a:blipFill rotWithShape="0">
                <a:blip r:embed="rId4"/>
                <a:stretch>
                  <a:fillRect l="-1477" t="-1145" r="-7500" b="-1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35496" y="4689718"/>
            <a:ext cx="9073008" cy="2123658"/>
            <a:chOff x="35496" y="4725144"/>
            <a:chExt cx="9073008" cy="2123658"/>
          </a:xfrm>
        </p:grpSpPr>
        <p:sp>
          <p:nvSpPr>
            <p:cNvPr id="5" name="TextBox 4"/>
            <p:cNvSpPr txBox="1"/>
            <p:nvPr/>
          </p:nvSpPr>
          <p:spPr>
            <a:xfrm>
              <a:off x="539553" y="4725144"/>
              <a:ext cx="856895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US" altLang="zh-CN" sz="2200" b="1" dirty="0" smtClean="0"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200" b="1" dirty="0" smtClean="0">
                  <a:latin typeface="楷体" pitchFamily="49" charset="-122"/>
                  <a:ea typeface="楷体" pitchFamily="49" charset="-122"/>
                </a:rPr>
                <a:t>个稳态的输出都是</a:t>
              </a:r>
              <a:r>
                <a:rPr lang="en-US" altLang="zh-CN" sz="2200" b="1" dirty="0" smtClean="0">
                  <a:latin typeface="楷体" pitchFamily="49" charset="-122"/>
                  <a:ea typeface="楷体" pitchFamily="49" charset="-122"/>
                </a:rPr>
                <a:t>0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，它们之间转移产生的瞬时状态是不稳态，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/>
              </a:r>
              <a:b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</a:b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为该不稳态的输出分配</a:t>
              </a:r>
              <a:r>
                <a:rPr lang="en-US" altLang="zh-CN" sz="2200" b="1" dirty="0" smtClean="0">
                  <a:latin typeface="楷体" pitchFamily="49" charset="-122"/>
                  <a:ea typeface="楷体" pitchFamily="49" charset="-122"/>
                </a:rPr>
                <a:t>0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>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sz="2200" b="1" dirty="0"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200" b="1" dirty="0">
                  <a:latin typeface="楷体" pitchFamily="49" charset="-122"/>
                  <a:ea typeface="楷体" pitchFamily="49" charset="-122"/>
                </a:rPr>
                <a:t>个稳态的输出</a:t>
              </a:r>
              <a:r>
                <a:rPr lang="zh-CN" altLang="en-US" sz="2200" b="1" dirty="0" smtClean="0">
                  <a:latin typeface="楷体" pitchFamily="49" charset="-122"/>
                  <a:ea typeface="楷体" pitchFamily="49" charset="-122"/>
                </a:rPr>
                <a:t>都是</a:t>
              </a:r>
              <a:r>
                <a:rPr lang="en-US" altLang="zh-CN" sz="2200" b="1" dirty="0" smtClean="0">
                  <a:latin typeface="楷体" pitchFamily="49" charset="-122"/>
                  <a:ea typeface="楷体" pitchFamily="49" charset="-122"/>
                </a:rPr>
                <a:t>1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，</a:t>
              </a:r>
              <a:r>
                <a:rPr lang="zh-CN" altLang="en-US" sz="2200" dirty="0">
                  <a:latin typeface="楷体" pitchFamily="49" charset="-122"/>
                  <a:ea typeface="楷体" pitchFamily="49" charset="-122"/>
                </a:rPr>
                <a:t>它们之间转移产生的瞬时状态是不稳态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，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/>
              </a:r>
              <a:b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</a:b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为</a:t>
              </a:r>
              <a:r>
                <a:rPr lang="zh-CN" altLang="en-US" sz="2200" dirty="0">
                  <a:latin typeface="楷体" pitchFamily="49" charset="-122"/>
                  <a:ea typeface="楷体" pitchFamily="49" charset="-122"/>
                </a:rPr>
                <a:t>该不稳态的输出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分配</a:t>
              </a:r>
              <a:r>
                <a:rPr lang="en-US" altLang="zh-CN" sz="2200" b="1" dirty="0" smtClean="0">
                  <a:latin typeface="楷体" pitchFamily="49" charset="-122"/>
                  <a:ea typeface="楷体" pitchFamily="49" charset="-122"/>
                </a:rPr>
                <a:t>1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>.</a:t>
              </a:r>
              <a:endParaRPr lang="en-US" altLang="zh-CN" sz="2200" dirty="0">
                <a:latin typeface="楷体" pitchFamily="49" charset="-122"/>
                <a:ea typeface="楷体" pitchFamily="49" charset="-122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en-US" altLang="zh-CN" sz="2200" b="1" dirty="0"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200" b="1" dirty="0">
                  <a:latin typeface="楷体" pitchFamily="49" charset="-122"/>
                  <a:ea typeface="楷体" pitchFamily="49" charset="-122"/>
                </a:rPr>
                <a:t>个稳态的</a:t>
              </a:r>
              <a:r>
                <a:rPr lang="zh-CN" altLang="en-US" sz="2200" b="1" dirty="0" smtClean="0">
                  <a:latin typeface="楷体" pitchFamily="49" charset="-122"/>
                  <a:ea typeface="楷体" pitchFamily="49" charset="-122"/>
                </a:rPr>
                <a:t>输出不同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，</a:t>
              </a:r>
              <a:r>
                <a:rPr lang="zh-CN" altLang="en-US" sz="2200" dirty="0">
                  <a:latin typeface="楷体" pitchFamily="49" charset="-122"/>
                  <a:ea typeface="楷体" pitchFamily="49" charset="-122"/>
                </a:rPr>
                <a:t>它们之间转移产生的瞬时状态是不稳态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，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/>
              </a:r>
              <a:b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</a:b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为</a:t>
              </a:r>
              <a:r>
                <a:rPr lang="zh-CN" altLang="en-US" sz="2200" dirty="0">
                  <a:latin typeface="楷体" pitchFamily="49" charset="-122"/>
                  <a:ea typeface="楷体" pitchFamily="49" charset="-122"/>
                </a:rPr>
                <a:t>该不稳态的输出</a:t>
              </a:r>
              <a:r>
                <a:rPr lang="zh-CN" altLang="en-US" sz="2200" dirty="0" smtClean="0">
                  <a:latin typeface="楷体" pitchFamily="49" charset="-122"/>
                  <a:ea typeface="楷体" pitchFamily="49" charset="-122"/>
                </a:rPr>
                <a:t>分配</a:t>
              </a:r>
              <a:r>
                <a:rPr lang="zh-CN" altLang="en-US" sz="2200" b="1" dirty="0" smtClean="0">
                  <a:latin typeface="楷体" pitchFamily="49" charset="-122"/>
                  <a:ea typeface="楷体" pitchFamily="49" charset="-122"/>
                </a:rPr>
                <a:t>任意值</a:t>
              </a:r>
              <a:r>
                <a:rPr lang="en-US" altLang="zh-CN" sz="2200" dirty="0" smtClean="0">
                  <a:latin typeface="楷体" pitchFamily="49" charset="-122"/>
                  <a:ea typeface="楷体" pitchFamily="49" charset="-122"/>
                </a:rPr>
                <a:t>.</a:t>
              </a:r>
              <a:endParaRPr lang="en-US" altLang="zh-CN" sz="2200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496" y="5085184"/>
              <a:ext cx="553998" cy="87780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b="1" dirty="0" smtClean="0"/>
                <a:t>总  结</a:t>
              </a:r>
              <a:endParaRPr lang="zh-CN" altLang="en-US" b="1" dirty="0"/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7997130" y="1736901"/>
            <a:ext cx="607318" cy="589399"/>
          </a:xfrm>
          <a:prstGeom prst="roundRect">
            <a:avLst/>
          </a:prstGeom>
          <a:solidFill>
            <a:srgbClr val="FF000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7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1017304"/>
            <a:ext cx="8833744" cy="5760640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从给定的设计指标得到</a:t>
            </a:r>
            <a:r>
              <a:rPr lang="zh-CN" altLang="en-US" sz="2800" b="1" dirty="0" smtClean="0"/>
              <a:t>原始流程表</a:t>
            </a:r>
            <a:r>
              <a:rPr lang="zh-CN" altLang="en-US" sz="2800" dirty="0" smtClean="0"/>
              <a:t>。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难</a:t>
            </a:r>
            <a:endParaRPr lang="en-US" altLang="zh-CN" sz="28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marL="514350" indent="-51435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合并</a:t>
            </a:r>
            <a:r>
              <a:rPr lang="zh-CN" altLang="en-US" sz="2800" b="1" dirty="0" smtClean="0"/>
              <a:t>简化</a:t>
            </a:r>
            <a:r>
              <a:rPr lang="zh-CN" altLang="en-US" sz="2800" dirty="0" smtClean="0"/>
              <a:t>原始流程表</a:t>
            </a:r>
            <a:endParaRPr lang="en-US" altLang="zh-CN" sz="2800" dirty="0" smtClean="0"/>
          </a:p>
          <a:p>
            <a:pPr marL="514350" indent="-51435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为状态分配二进制数，得到</a:t>
            </a:r>
            <a:r>
              <a:rPr lang="zh-CN" altLang="en-US" sz="2800" b="1" dirty="0" smtClean="0"/>
              <a:t>转移表</a:t>
            </a:r>
            <a:endParaRPr lang="en-US" altLang="zh-CN" sz="2800" b="1" dirty="0" smtClean="0"/>
          </a:p>
          <a:p>
            <a:pPr marL="514350" indent="-51435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给</a:t>
            </a:r>
            <a:r>
              <a:rPr lang="zh-CN" altLang="en-US" sz="2800" b="1" dirty="0" smtClean="0"/>
              <a:t>不稳定状态</a:t>
            </a:r>
            <a:r>
              <a:rPr lang="zh-CN" altLang="en-US" sz="2800" dirty="0" smtClean="0"/>
              <a:t>输出的横线分配数值，得到</a:t>
            </a:r>
            <a:r>
              <a:rPr lang="zh-CN" altLang="en-US" sz="2800" b="1" dirty="0" smtClean="0"/>
              <a:t>卡诺图</a:t>
            </a:r>
            <a:endParaRPr lang="en-US" altLang="zh-CN" sz="2800" b="1" dirty="0" smtClean="0"/>
          </a:p>
          <a:p>
            <a:pPr marL="514350" indent="-514350">
              <a:lnSpc>
                <a:spcPct val="150000"/>
              </a:lnSpc>
              <a:buSzPct val="100000"/>
              <a:buFont typeface="+mj-ea"/>
              <a:buAutoNum type="circleNumDbPlain"/>
            </a:pPr>
            <a:r>
              <a:rPr lang="en-US" altLang="zh-CN" dirty="0"/>
              <a:t>(</a:t>
            </a:r>
            <a:r>
              <a:rPr lang="zh-CN" altLang="en-US" sz="2800" dirty="0" smtClean="0"/>
              <a:t>激励表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和输出变量的布尔函数，画出</a:t>
            </a:r>
            <a:r>
              <a:rPr lang="zh-CN" altLang="en-US" sz="2800" b="1" dirty="0" smtClean="0"/>
              <a:t>逻辑图</a:t>
            </a:r>
            <a:endParaRPr lang="zh-CN" altLang="en-US" sz="28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设计过程 小结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33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分析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9.3 Circuits with Latches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9.4 Design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设计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/>
              <a:t>9.5 Reduction of State and Flow Tables</a:t>
            </a:r>
            <a:r>
              <a:rPr lang="en-US" altLang="zh-CN" sz="2400" b="1" dirty="0"/>
              <a:t>	</a:t>
            </a:r>
            <a:r>
              <a:rPr lang="zh-CN" altLang="en-US" sz="2400" b="1" dirty="0"/>
              <a:t>状态和流程表的简化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.6 Race-Free State Assignment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.7 Hazards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完整设计举例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04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异步</a:t>
            </a:r>
            <a:r>
              <a:rPr lang="zh-CN" altLang="en-US" dirty="0"/>
              <a:t>时序电路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74291"/>
            <a:ext cx="6031376" cy="587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700808"/>
                <a:ext cx="198099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个输入变量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200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zh-CN" altLang="en-US" sz="2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700808"/>
                <a:ext cx="1980992" cy="430887"/>
              </a:xfrm>
              <a:prstGeom prst="rect">
                <a:avLst/>
              </a:prstGeom>
              <a:blipFill rotWithShape="1">
                <a:blip r:embed="rId3"/>
                <a:stretch>
                  <a:fillRect t="-12676" b="-2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126871" y="1671191"/>
                <a:ext cx="20419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个输出变量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200" i="1" baseline="-25000" dirty="0" err="1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</m:oMath>
                </a14:m>
                <a:endParaRPr lang="zh-CN" altLang="en-US" sz="22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871" y="1671191"/>
                <a:ext cx="2041906" cy="430887"/>
              </a:xfrm>
              <a:prstGeom prst="rect">
                <a:avLst/>
              </a:prstGeom>
              <a:blipFill rotWithShape="1">
                <a:blip r:embed="rId4"/>
                <a:stretch>
                  <a:fillRect t="-12676" b="-22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12" y="2751311"/>
                <a:ext cx="273630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𝐾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个次级变量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200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现态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)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751311"/>
                <a:ext cx="2736304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2004" t="-12676" r="-4900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402930" y="2595879"/>
                <a:ext cx="27363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𝐾</m:t>
                    </m:r>
                  </m:oMath>
                </a14:m>
                <a:r>
                  <a:rPr lang="zh-CN" altLang="en-US" sz="2200" dirty="0" smtClean="0">
                    <a:solidFill>
                      <a:srgbClr val="FF0000"/>
                    </a:solidFill>
                  </a:rPr>
                  <a:t>个激励变量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sz="2200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zh-CN" sz="2200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次</a:t>
                </a:r>
                <a:r>
                  <a:rPr lang="zh-CN" altLang="en-US" sz="2200" dirty="0" smtClean="0">
                    <a:solidFill>
                      <a:srgbClr val="FF0000"/>
                    </a:solidFill>
                  </a:rPr>
                  <a:t>态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)</a:t>
                </a:r>
                <a:endParaRPr lang="zh-CN" altLang="en-US" sz="2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930" y="2595879"/>
                <a:ext cx="2736303" cy="430887"/>
              </a:xfrm>
              <a:prstGeom prst="rect">
                <a:avLst/>
              </a:prstGeom>
              <a:blipFill rotWithShape="0">
                <a:blip r:embed="rId6"/>
                <a:stretch>
                  <a:fillRect l="-223" t="-14085" r="-6682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76459" y="4473351"/>
                <a:ext cx="19672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  <a:ea typeface="楷体" pitchFamily="49" charset="-122"/>
                      </a:rPr>
                      <m:t>𝑲</m:t>
                    </m:r>
                  </m:oMath>
                </a14:m>
                <a:r>
                  <a:rPr lang="zh-CN" altLang="en-US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个内部状态</a:t>
                </a:r>
                <a:endParaRPr lang="en-US" altLang="zh-CN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459" y="4473351"/>
                <a:ext cx="1967205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929" t="-14474" r="-3406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35497" y="4113654"/>
            <a:ext cx="9073006" cy="2497639"/>
            <a:chOff x="35497" y="4113654"/>
            <a:chExt cx="9073006" cy="2497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5497" y="4149080"/>
                  <a:ext cx="2520280" cy="2462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71463" indent="-271463">
                    <a:buFont typeface="Arial" pitchFamily="34" charset="0"/>
                    <a:buChar char="•"/>
                  </a:pP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当输入变量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发生变化，经过一段延时，激励变量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200" i="1" baseline="-25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更新</a:t>
                  </a:r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>(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次态</a:t>
                  </a:r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>)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。</a:t>
                  </a:r>
                  <a:endParaRPr lang="en-US" altLang="zh-CN" sz="2200" dirty="0" smtClean="0">
                    <a:solidFill>
                      <a:srgbClr val="002060"/>
                    </a:solidFill>
                  </a:endParaRPr>
                </a:p>
                <a:p>
                  <a:pPr marL="271463" indent="-271463">
                    <a:buFont typeface="Arial" pitchFamily="34" charset="0"/>
                    <a:buChar char="•"/>
                  </a:pP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再经过一段时间延迟，更新次级变量</a:t>
                  </a:r>
                  <a14:m>
                    <m:oMath xmlns:m="http://schemas.openxmlformats.org/officeDocument/2006/math">
                      <m:r>
                        <a:rPr lang="en-US" altLang="zh-CN" sz="22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200" i="1" baseline="-25000" dirty="0" err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>(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新现态</a:t>
                  </a:r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>)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。</a:t>
                  </a:r>
                  <a:endParaRPr lang="zh-CN" alt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7" y="4149080"/>
                  <a:ext cx="2520280" cy="246221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906" t="-2475" r="-14044" b="-39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7020272" y="4113654"/>
                  <a:ext cx="2088231" cy="2462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71463" indent="-271463">
                    <a:buFont typeface="Arial" pitchFamily="34" charset="0"/>
                    <a:buChar char="•"/>
                  </a:pPr>
                  <a:r>
                    <a:rPr lang="zh-CN" altLang="en-US" sz="2200" b="1" dirty="0" smtClean="0">
                      <a:solidFill>
                        <a:srgbClr val="002060"/>
                      </a:solidFill>
                    </a:rPr>
                    <a:t>稳态</a:t>
                  </a:r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>:</a:t>
                  </a:r>
                  <a:br>
                    <a:rPr lang="en-US" altLang="zh-CN" sz="2200" dirty="0" smtClean="0">
                      <a:solidFill>
                        <a:srgbClr val="002060"/>
                      </a:solidFill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altLang="zh-CN" sz="22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2200" b="1" dirty="0" smtClean="0">
                    <a:solidFill>
                      <a:srgbClr val="002060"/>
                    </a:solidFill>
                  </a:endParaRPr>
                </a:p>
                <a:p>
                  <a:pPr marL="271463" indent="-271463">
                    <a:buFont typeface="Arial" pitchFamily="34" charset="0"/>
                    <a:buChar char="•"/>
                  </a:pPr>
                  <a:r>
                    <a:rPr lang="zh-CN" altLang="en-US" sz="2200" b="1" dirty="0" smtClean="0">
                      <a:solidFill>
                        <a:srgbClr val="002060"/>
                      </a:solidFill>
                    </a:rPr>
                    <a:t>非稳态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：</a:t>
                  </a:r>
                  <a:r>
                    <a:rPr lang="en-US" altLang="zh-CN" sz="2200" dirty="0" smtClean="0">
                      <a:solidFill>
                        <a:srgbClr val="002060"/>
                      </a:solidFill>
                    </a:rPr>
                    <a:t/>
                  </a:r>
                  <a:br>
                    <a:rPr lang="en-US" altLang="zh-CN" sz="2200" dirty="0" smtClean="0">
                      <a:solidFill>
                        <a:srgbClr val="002060"/>
                      </a:solidFill>
                    </a:rPr>
                  </a:br>
                  <a:r>
                    <a:rPr lang="zh-CN" altLang="en-US" sz="2200" dirty="0" smtClean="0">
                      <a:solidFill>
                        <a:srgbClr val="002060"/>
                      </a:solidFill>
                    </a:rPr>
                    <a:t>状态转移时，</a:t>
                  </a:r>
                  <a:r>
                    <a:rPr lang="zh-CN" altLang="en-US" sz="2200" b="1" dirty="0" smtClean="0">
                      <a:solidFill>
                        <a:srgbClr val="002060"/>
                      </a:solidFill>
                      <a:latin typeface="楷体" pitchFamily="49" charset="-122"/>
                      <a:ea typeface="楷体" pitchFamily="49" charset="-122"/>
                    </a:rPr>
                    <a:t>只发生在输入变量变化时</a:t>
                  </a:r>
                  <a:r>
                    <a:rPr lang="zh-CN" altLang="en-US" sz="2200" dirty="0" smtClean="0">
                      <a:solidFill>
                        <a:srgbClr val="002060"/>
                      </a:solidFill>
                      <a:latin typeface="楷体" pitchFamily="49" charset="-122"/>
                      <a:ea typeface="楷体" pitchFamily="49" charset="-122"/>
                    </a:rPr>
                    <a:t>。</a:t>
                  </a:r>
                  <a:endParaRPr lang="zh-CN" altLang="en-US" sz="2200" dirty="0">
                    <a:solidFill>
                      <a:srgbClr val="00206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0272" y="4113654"/>
                  <a:ext cx="2088231" cy="2462213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509" t="-2228" r="-6140" b="-37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椭圆 1"/>
          <p:cNvSpPr/>
          <p:nvPr/>
        </p:nvSpPr>
        <p:spPr bwMode="auto">
          <a:xfrm>
            <a:off x="2899507" y="1196171"/>
            <a:ext cx="792087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2899506" y="2811323"/>
            <a:ext cx="792087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5887662" y="1196171"/>
            <a:ext cx="792087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884456" y="2811323"/>
            <a:ext cx="792087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5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4"/>
                <a:ext cx="9036496" cy="2843744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如果状态表中两个状态被证明是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等效</a:t>
                </a:r>
                <a:r>
                  <a:rPr lang="zh-CN" altLang="en-US" sz="2400" dirty="0" smtClean="0"/>
                  <a:t>的，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那么可以将它们</a:t>
                </a:r>
                <a:r>
                  <a:rPr lang="zh-CN" altLang="en-US" sz="2400" b="1" dirty="0" smtClean="0"/>
                  <a:t>合并</a:t>
                </a:r>
                <a:r>
                  <a:rPr lang="zh-CN" altLang="en-US" sz="2400" dirty="0" smtClean="0"/>
                  <a:t>成一个状态。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对于每一组相同的输入，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等效状态</a:t>
                </a:r>
                <a:r>
                  <a:rPr lang="zh-CN" altLang="en-US" sz="2400" dirty="0" smtClean="0"/>
                  <a:t>都有</a:t>
                </a:r>
                <a:r>
                  <a:rPr lang="zh-CN" altLang="en-US" sz="2400" b="1" dirty="0" smtClean="0"/>
                  <a:t>相同的次态</a:t>
                </a:r>
                <a:r>
                  <a:rPr lang="zh-CN" altLang="en-US" sz="2400" dirty="0" smtClean="0"/>
                  <a:t>和</a:t>
                </a:r>
                <a:r>
                  <a:rPr lang="zh-CN" altLang="en-US" sz="2400" b="1" dirty="0" smtClean="0"/>
                  <a:t>输出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𝑎</m:t>
                    </m:r>
                    <m:r>
                      <a:rPr lang="en-US" altLang="zh-CN" sz="2400" b="0" i="1" smtClean="0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𝑏</m:t>
                    </m:r>
                    <m:r>
                      <a:rPr lang="en-US" altLang="zh-CN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隐含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也隐含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那么这两个状态对都是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等效</a:t>
                </a:r>
                <a:r>
                  <a:rPr lang="zh-CN" altLang="en-US" sz="2400" dirty="0" smtClean="0"/>
                  <a:t>的</a:t>
                </a:r>
                <a:r>
                  <a:rPr lang="zh-CN" altLang="en-US" sz="2400" dirty="0" smtClean="0"/>
                  <a:t>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等效可合并为一个状态，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等效可合并为一个状态。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4"/>
                <a:ext cx="9036496" cy="2843744"/>
              </a:xfrm>
              <a:blipFill rotWithShape="0">
                <a:blip r:embed="rId2"/>
                <a:stretch>
                  <a:fillRect l="-135" t="-2146" b="-15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等效状态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9552" y="3861048"/>
            <a:ext cx="6509782" cy="2880320"/>
            <a:chOff x="467544" y="2852936"/>
            <a:chExt cx="6509782" cy="2880320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852936"/>
              <a:ext cx="6509782" cy="288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圆角矩形 5"/>
            <p:cNvSpPr/>
            <p:nvPr/>
          </p:nvSpPr>
          <p:spPr bwMode="auto">
            <a:xfrm>
              <a:off x="611560" y="4149079"/>
              <a:ext cx="6098232" cy="751656"/>
            </a:xfrm>
            <a:prstGeom prst="round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8" name="圆角矩形 7"/>
          <p:cNvSpPr/>
          <p:nvPr/>
        </p:nvSpPr>
        <p:spPr bwMode="auto">
          <a:xfrm>
            <a:off x="683568" y="5949279"/>
            <a:ext cx="6098232" cy="5760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339752" y="5915880"/>
            <a:ext cx="432048" cy="648071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2339752" y="5205101"/>
            <a:ext cx="432048" cy="648071"/>
          </a:xfrm>
          <a:prstGeom prst="ellipse">
            <a:avLst/>
          </a:prstGeom>
          <a:noFill/>
          <a:ln w="9525" cap="flat" cmpd="sng" algn="ctr">
            <a:solidFill>
              <a:srgbClr val="0070C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6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35496" y="4653192"/>
                <a:ext cx="8987728" cy="1383432"/>
              </a:xfrm>
            </p:spPr>
            <p:txBody>
              <a:bodyPr/>
              <a:lstStyle/>
              <a:p>
                <a:pPr marL="457200" indent="-457200">
                  <a:lnSpc>
                    <a:spcPct val="150000"/>
                  </a:lnSpc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/>
                  <a:t>如果两状态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等效</a:t>
                </a:r>
                <a:r>
                  <a:rPr lang="zh-CN" altLang="en-US" sz="2400" dirty="0" smtClean="0"/>
                  <a:t>打勾</a:t>
                </a:r>
                <a:r>
                  <a:rPr lang="en-US" altLang="zh-CN" sz="2400" dirty="0" smtClean="0"/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√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，如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 smtClean="0"/>
                  <a:t>。否则两状态打叉</a:t>
                </a:r>
                <a:r>
                  <a:rPr lang="en-US" altLang="zh-CN" sz="2400" dirty="0" smtClean="0"/>
                  <a:t>(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X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pPr marL="457200" indent="-457200">
                  <a:lnSpc>
                    <a:spcPct val="150000"/>
                  </a:lnSpc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/>
                  <a:t>对于每一个输入，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输出都不等</a:t>
                </a:r>
                <a:r>
                  <a:rPr lang="zh-CN" altLang="en-US" sz="2400" b="1" dirty="0" smtClean="0"/>
                  <a:t>的状态框内打叉</a:t>
                </a:r>
                <a:r>
                  <a:rPr lang="zh-CN" altLang="en-US" sz="2400" dirty="0" smtClean="0"/>
                  <a:t>。如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行和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列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4653192"/>
                <a:ext cx="8987728" cy="1383432"/>
              </a:xfrm>
              <a:blipFill rotWithShape="0">
                <a:blip r:embed="rId2"/>
                <a:stretch>
                  <a:fillRect l="-746" r="-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72800"/>
            <a:ext cx="3631654" cy="835920"/>
          </a:xfrm>
        </p:spPr>
        <p:txBody>
          <a:bodyPr/>
          <a:lstStyle/>
          <a:p>
            <a:r>
              <a:rPr lang="zh-CN" altLang="en-US" dirty="0" smtClean="0"/>
              <a:t>隐含表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2776"/>
            <a:ext cx="506816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980" y="95111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600" dirty="0" smtClean="0"/>
              <a:t>待化简的状态表</a:t>
            </a:r>
            <a:endParaRPr lang="zh-CN" altLang="en-US" b="1" spc="6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6" y="307454"/>
            <a:ext cx="39909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0312" y="4894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隐含表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488361" y="400901"/>
            <a:ext cx="540000" cy="5400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20733" y="3429000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323528" y="2398308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23528" y="2914721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3528" y="3969088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79511" y="3166721"/>
            <a:ext cx="4824537" cy="514279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5468803" y="2826810"/>
            <a:ext cx="540000" cy="5400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6060862" y="2829382"/>
            <a:ext cx="540000" cy="5400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7902873" y="3441342"/>
            <a:ext cx="540000" cy="5400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7278534" y="3428279"/>
            <a:ext cx="540000" cy="54000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5004048" y="2564904"/>
            <a:ext cx="2592288" cy="85173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>
                <a:alpha val="50196"/>
              </a:srgb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1473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4293096"/>
                <a:ext cx="8987728" cy="2564904"/>
              </a:xfrm>
            </p:spPr>
            <p:txBody>
              <a:bodyPr/>
              <a:lstStyle/>
              <a:p>
                <a:pPr marL="457200" indent="-457200"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如果两状态</a:t>
                </a:r>
                <a:r>
                  <a:rPr lang="zh-CN" altLang="en-US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等效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打勾</a:t>
                </a:r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zh-CN" altLang="en-US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√</a:t>
                </a:r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，如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。否则两状态打叉</a:t>
                </a:r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altLang="zh-CN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altLang="zh-CN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。</a:t>
                </a:r>
                <a:endParaRPr lang="en-US" altLang="zh-CN" sz="2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indent="-457200"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对于每一个输入，</a:t>
                </a:r>
                <a:r>
                  <a:rPr lang="zh-CN" altLang="en-US" sz="24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输出都不等的状态框内打叉</a:t>
                </a:r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。如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行和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>
                    <a:solidFill>
                      <a:schemeClr val="bg1">
                        <a:lumMod val="50000"/>
                      </a:schemeClr>
                    </a:solidFill>
                  </a:rPr>
                  <a:t>列。</a:t>
                </a:r>
                <a:endParaRPr lang="en-US" altLang="zh-CN" sz="24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457200" indent="-457200"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/>
                  <a:t>在剩下的方格中</a:t>
                </a:r>
                <a:r>
                  <a:rPr lang="zh-CN" altLang="en-US" sz="2400" b="1" dirty="0" smtClean="0"/>
                  <a:t>填入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隐含</a:t>
                </a:r>
                <a:r>
                  <a:rPr lang="zh-CN" altLang="en-US" sz="2400" b="1" dirty="0" smtClean="0"/>
                  <a:t>的一对状态</a:t>
                </a:r>
                <a:r>
                  <a:rPr lang="zh-CN" altLang="en-US" sz="2400" dirty="0" smtClean="0"/>
                  <a:t>。从左上到右下。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如，</a:t>
                </a:r>
                <a:r>
                  <a:rPr lang="en-US" altLang="zh-CN" sz="2400" dirty="0"/>
                  <a:t> </a:t>
                </a:r>
                <a:r>
                  <a:rPr lang="zh-CN" altLang="en-US" sz="2400" dirty="0" smtClean="0"/>
                  <a:t>状态对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/>
                  <a:t>隐含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 marL="0" indent="0">
                  <a:buSzPct val="100000"/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       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因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方格内有一个叉，</a:t>
                </a:r>
                <a14:m>
                  <m:oMath xmlns:m="http://schemas.openxmlformats.org/officeDocument/2006/math">
                    <m:r>
                      <a:rPr lang="zh-CN" altLang="en-US" sz="2400" b="0" i="0" smtClean="0">
                        <a:latin typeface="Cambria Math"/>
                      </a:rPr>
                      <m:t>则</m:t>
                    </m:r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方格内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zh-CN" altLang="en-US" sz="2400" dirty="0" smtClean="0"/>
                  <a:t>旁打叉。</a:t>
                </a:r>
                <a:endParaRPr lang="en-US" altLang="zh-CN" sz="2400" dirty="0" smtClean="0"/>
              </a:p>
              <a:p>
                <a:pPr marL="457200" indent="-457200">
                  <a:buSzPct val="100000"/>
                  <a:buFont typeface="+mj-ea"/>
                  <a:buAutoNum type="circleNumDbPlain" startAt="4"/>
                </a:pPr>
                <a:r>
                  <a:rPr lang="zh-CN" altLang="en-US" sz="2400" dirty="0" smtClean="0"/>
                  <a:t>最终</a:t>
                </a:r>
                <a:r>
                  <a:rPr lang="zh-CN" altLang="en-US" sz="2400" dirty="0"/>
                  <a:t>，</a:t>
                </a:r>
                <a:r>
                  <a:rPr lang="zh-CN" altLang="en-US" sz="2400" dirty="0" smtClean="0"/>
                  <a:t>等效状态：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𝑔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𝑔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4293096"/>
                <a:ext cx="8987728" cy="2564904"/>
              </a:xfrm>
              <a:blipFill rotWithShape="0">
                <a:blip r:embed="rId2"/>
                <a:stretch>
                  <a:fillRect l="-678" t="-2613" r="-136" b="-5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7544" y="72800"/>
            <a:ext cx="3631654" cy="835920"/>
          </a:xfrm>
        </p:spPr>
        <p:txBody>
          <a:bodyPr/>
          <a:lstStyle/>
          <a:p>
            <a:r>
              <a:rPr lang="zh-CN" altLang="en-US" dirty="0" smtClean="0"/>
              <a:t>隐含表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12776"/>
            <a:ext cx="506816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0980" y="951111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600" dirty="0" smtClean="0"/>
              <a:t>待化简的状态表</a:t>
            </a:r>
            <a:endParaRPr lang="zh-CN" altLang="en-US" b="1" spc="600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86" y="307454"/>
            <a:ext cx="39909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0312" y="4894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隐含表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5436096" y="361712"/>
            <a:ext cx="607318" cy="589399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7287904" y="2204864"/>
            <a:ext cx="607318" cy="589399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7261173" y="3416643"/>
            <a:ext cx="607318" cy="589399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54117" y="3416642"/>
            <a:ext cx="607318" cy="589399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20733" y="3429000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323528" y="2398308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23528" y="2914721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323528" y="3969088"/>
            <a:ext cx="4576370" cy="252000"/>
          </a:xfrm>
          <a:prstGeom prst="roundRect">
            <a:avLst/>
          </a:prstGeom>
          <a:solidFill>
            <a:srgbClr val="92D050">
              <a:alpha val="2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190180" y="2395303"/>
            <a:ext cx="4824537" cy="514279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4999275" y="821350"/>
            <a:ext cx="652845" cy="178474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>
                <a:alpha val="50196"/>
              </a:srgb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4130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5949280"/>
                <a:ext cx="8987728" cy="836712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最终</a:t>
                </a:r>
                <a:r>
                  <a:rPr lang="zh-CN" altLang="en-US" sz="2400" dirty="0"/>
                  <a:t>，</a:t>
                </a:r>
                <a:r>
                  <a:rPr lang="zh-CN" altLang="en-US" sz="2400" dirty="0" smtClean="0"/>
                  <a:t>等效状态：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𝑔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𝑔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归类后的状态为：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i="1">
                        <a:latin typeface="Cambria Math"/>
                      </a:rPr>
                      <m:t>𝑎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i="1">
                        <a:latin typeface="Cambria Math"/>
                      </a:rPr>
                      <m:t>𝑏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𝑐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𝑑</m:t>
                    </m:r>
                    <m:r>
                      <a:rPr lang="en-US" altLang="zh-CN" sz="2400" i="1">
                        <a:latin typeface="Cambria Math"/>
                      </a:rPr>
                      <m:t>, </m:t>
                    </m:r>
                    <m:r>
                      <a:rPr lang="en-US" altLang="zh-CN" sz="2400" b="0" i="1" smtClean="0">
                        <a:latin typeface="Cambria Math"/>
                      </a:rPr>
                      <m:t>𝑒</m:t>
                    </m:r>
                    <m:r>
                      <a:rPr lang="en-US" altLang="zh-CN" sz="2400" b="0" i="1" smtClean="0">
                        <a:latin typeface="Cambria Math"/>
                      </a:rPr>
                      <m:t>,</m:t>
                    </m:r>
                    <m:r>
                      <a:rPr lang="en-US" altLang="zh-CN" sz="2400" b="0" i="1" smtClean="0">
                        <a:latin typeface="Cambria Math"/>
                      </a:rPr>
                      <m:t>𝑔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(</m:t>
                    </m:r>
                    <m:r>
                      <a:rPr lang="en-US" altLang="zh-CN" sz="2400" b="0" i="1" smtClean="0">
                        <a:latin typeface="Cambria Math"/>
                      </a:rPr>
                      <m:t>𝑓</m:t>
                    </m:r>
                    <m:r>
                      <a:rPr lang="en-US" altLang="zh-CN" sz="2400" i="1">
                        <a:latin typeface="Cambria Math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5949280"/>
                <a:ext cx="8987728" cy="836712"/>
              </a:xfrm>
              <a:blipFill rotWithShape="1">
                <a:blip r:embed="rId2"/>
                <a:stretch>
                  <a:fillRect l="-68" t="-8029" b="-21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简化结果：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5" y="570046"/>
            <a:ext cx="5400599" cy="314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148064" y="116632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pc="600" dirty="0" smtClean="0"/>
              <a:t>待化简的状态表</a:t>
            </a:r>
            <a:endParaRPr lang="zh-CN" altLang="en-US" b="1" spc="6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3789040"/>
            <a:ext cx="4752975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圆角右箭头 5"/>
          <p:cNvSpPr/>
          <p:nvPr/>
        </p:nvSpPr>
        <p:spPr bwMode="auto">
          <a:xfrm rot="10800000">
            <a:off x="6156176" y="4293096"/>
            <a:ext cx="1008112" cy="1296144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067944" y="2060848"/>
            <a:ext cx="47525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4067944" y="2852936"/>
            <a:ext cx="47525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4067944" y="3429000"/>
            <a:ext cx="47525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" name="椭圆 6"/>
          <p:cNvSpPr/>
          <p:nvPr/>
        </p:nvSpPr>
        <p:spPr bwMode="auto">
          <a:xfrm>
            <a:off x="6156175" y="1556792"/>
            <a:ext cx="360041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>
            <a:stCxn id="7" idx="3"/>
          </p:cNvCxnSpPr>
          <p:nvPr/>
        </p:nvCxnSpPr>
        <p:spPr bwMode="auto">
          <a:xfrm flipH="1">
            <a:off x="2411760" y="1864105"/>
            <a:ext cx="3797142" cy="300505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>
                <a:alpha val="50196"/>
              </a:srgbClr>
            </a:solidFill>
            <a:prstDash val="solid"/>
            <a:miter lim="800000"/>
            <a:headEnd type="oval" w="med" len="med"/>
            <a:tailEnd type="triangle" w="med" len="med"/>
          </a:ln>
          <a:effectLst/>
        </p:spPr>
      </p:cxnSp>
      <p:sp>
        <p:nvSpPr>
          <p:cNvPr id="16" name="椭圆 15"/>
          <p:cNvSpPr/>
          <p:nvPr/>
        </p:nvSpPr>
        <p:spPr bwMode="auto">
          <a:xfrm>
            <a:off x="2051719" y="4696730"/>
            <a:ext cx="360041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1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5080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等效</a:t>
            </a:r>
            <a:r>
              <a:rPr lang="zh-CN" altLang="en-US" sz="2800" dirty="0" smtClean="0"/>
              <a:t>：对于所有输入，所有的输出和次态都是确定的</a:t>
            </a:r>
            <a:r>
              <a:rPr lang="en-US" altLang="zh-CN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</a:rPr>
              <a:t>相似</a:t>
            </a:r>
            <a:r>
              <a:rPr lang="zh-CN" altLang="en-US" sz="2800" dirty="0" smtClean="0"/>
              <a:t>：两个状态，对于每一个可能的输入，它们的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b="1" dirty="0" smtClean="0"/>
              <a:t>输出和次态在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确定情况下</a:t>
            </a:r>
            <a:r>
              <a:rPr lang="zh-CN" altLang="en-US" sz="2800" b="1" dirty="0" smtClean="0"/>
              <a:t>相同</a:t>
            </a:r>
            <a:r>
              <a:rPr lang="zh-CN" altLang="en-US" sz="2800" dirty="0" smtClean="0"/>
              <a:t>，这两个状态相似。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但，</a:t>
            </a:r>
            <a:r>
              <a:rPr lang="zh-CN" altLang="en-US" sz="2800" b="1" dirty="0" smtClean="0"/>
              <a:t>两个非完全确定的状态不一定完全相同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寻找</a:t>
            </a:r>
            <a:r>
              <a:rPr lang="zh-CN" altLang="en-US" sz="2800" b="1" dirty="0" smtClean="0"/>
              <a:t>相似状态</a:t>
            </a:r>
            <a:r>
              <a:rPr lang="zh-CN" altLang="en-US" sz="2800" dirty="0" smtClean="0"/>
              <a:t>，进而合并流程表步骤：</a:t>
            </a:r>
            <a:endParaRPr lang="en-US" altLang="zh-CN" sz="28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使用隐含表求出所有</a:t>
            </a:r>
            <a:r>
              <a:rPr lang="zh-CN" altLang="en-US" sz="2400" b="1" dirty="0" smtClean="0"/>
              <a:t>状态相似对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>
              <a:lnSpc>
                <a:spcPct val="150000"/>
              </a:lnSpc>
            </a:pPr>
            <a:r>
              <a:rPr lang="zh-CN" altLang="en-US" sz="2400" dirty="0" smtClean="0"/>
              <a:t>使用合并图求出</a:t>
            </a:r>
            <a:r>
              <a:rPr lang="zh-CN" altLang="en-US" sz="2400" b="1" dirty="0" smtClean="0"/>
              <a:t>最大状态相似对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流程表的合并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33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3598054" cy="835920"/>
          </a:xfrm>
        </p:spPr>
        <p:txBody>
          <a:bodyPr/>
          <a:lstStyle/>
          <a:p>
            <a:pPr algn="l"/>
            <a:r>
              <a:rPr lang="zh-CN" altLang="en-US" dirty="0" smtClean="0"/>
              <a:t>最大相似对</a:t>
            </a:r>
            <a:endParaRPr lang="zh-CN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" y="1471701"/>
            <a:ext cx="2752725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233" y="101003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原始流程表</a:t>
            </a:r>
            <a:endParaRPr lang="zh-CN" altLang="en-US" b="1" dirty="0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5" y="3266014"/>
            <a:ext cx="2967910" cy="303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17614" y="279273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隐含表</a:t>
            </a:r>
            <a:endParaRPr lang="zh-CN" altLang="en-US" b="1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45" y="6324600"/>
            <a:ext cx="4599077" cy="348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26192" y="6309117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/>
              <a:t>相似对：</a:t>
            </a:r>
            <a:endParaRPr lang="zh-CN" altLang="en-US" sz="2200" dirty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7" y="19910"/>
            <a:ext cx="3666568" cy="4591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右箭头 6"/>
          <p:cNvSpPr/>
          <p:nvPr/>
        </p:nvSpPr>
        <p:spPr bwMode="auto">
          <a:xfrm rot="19447027">
            <a:off x="5228237" y="3331032"/>
            <a:ext cx="576064" cy="63360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5389521" y="7280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合并图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72840" y="572735"/>
            <a:ext cx="2707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一个点表示一个状态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相似</a:t>
            </a:r>
            <a:r>
              <a:rPr lang="zh-CN" altLang="en-US" dirty="0" smtClean="0"/>
              <a:t>对</a:t>
            </a:r>
            <a:r>
              <a:rPr lang="zh-CN" altLang="en-US" b="1" dirty="0" smtClean="0"/>
              <a:t>连线</a:t>
            </a:r>
            <a:endParaRPr lang="en-US" altLang="zh-CN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/>
              <a:t>三角形表示三个状态相似，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2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分析步骤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9.3 Circuits with Latches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9.4 Design Procedure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9.5 Reduction of State and Flow Tables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/>
              <a:t>9.6 Race-Free State Assignment	</a:t>
            </a:r>
            <a:r>
              <a:rPr lang="zh-CN" altLang="en-US" sz="2400" b="1" dirty="0"/>
              <a:t>无竞争的状态分配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.7 Hazards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259338" y="5574431"/>
            <a:ext cx="8705150" cy="11231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避免典型竞争的方法</a:t>
            </a:r>
            <a:r>
              <a:rPr lang="zh-CN" altLang="en-US" b="1" dirty="0" smtClean="0"/>
              <a:t>：在二进制状态分配时，在任何给定时刻，当流程表中发生状态转移时，每次只能有一个变量变化。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7424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6057375" y="1052736"/>
                <a:ext cx="3051129" cy="5616624"/>
              </a:xfrm>
            </p:spPr>
            <p:txBody>
              <a:bodyPr/>
              <a:lstStyle/>
              <a:p>
                <a:r>
                  <a:rPr lang="zh-CN" altLang="en-US" sz="2400" b="1" dirty="0" smtClean="0"/>
                  <a:t>如果为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2400" b="1" dirty="0" smtClean="0"/>
                  <a:t>分配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00</a:t>
                </a:r>
                <a:r>
                  <a:rPr lang="zh-CN" altLang="en-US" sz="2400" b="1" dirty="0" smtClean="0"/>
                  <a:t>， </a:t>
                </a:r>
                <a:r>
                  <a:rPr lang="en-US" altLang="zh-CN" sz="2400" b="1" dirty="0" smtClean="0"/>
                  <a:t/>
                </a:r>
                <a:br>
                  <a:rPr lang="en-US" altLang="zh-CN" sz="2400" b="1" dirty="0" smtClean="0"/>
                </a:br>
                <a:r>
                  <a:rPr lang="en-US" altLang="zh-CN" sz="2400" b="1" dirty="0" smtClean="0"/>
                  <a:t>       </a:t>
                </a:r>
                <a:r>
                  <a:rPr lang="zh-CN" altLang="en-US" sz="2400" b="1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zh-CN" altLang="en-US" sz="2400" b="1" dirty="0" smtClean="0"/>
                  <a:t>分配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11</a:t>
                </a:r>
                <a:r>
                  <a:rPr lang="zh-CN" altLang="en-US" sz="2400" b="1" dirty="0" smtClean="0"/>
                  <a:t>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则从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的转移，发生了</a:t>
                </a:r>
                <a:r>
                  <a:rPr lang="zh-CN" altLang="en-US" sz="2400" b="1" dirty="0" smtClean="0"/>
                  <a:t>典型竞争</a:t>
                </a:r>
                <a:r>
                  <a:rPr lang="zh-CN" altLang="en-US" sz="2400" dirty="0" smtClean="0"/>
                  <a:t>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而从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的</a:t>
                </a:r>
                <a:r>
                  <a:rPr lang="zh-CN" altLang="en-US" sz="2400" dirty="0"/>
                  <a:t>转移</a:t>
                </a:r>
                <a:r>
                  <a:rPr lang="zh-CN" altLang="en-US" sz="2400" dirty="0" smtClean="0"/>
                  <a:t>，是</a:t>
                </a:r>
                <a:r>
                  <a:rPr lang="zh-CN" altLang="en-US" sz="2400" b="1" dirty="0" smtClean="0"/>
                  <a:t>非典型竞争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如果在</a:t>
                </a:r>
                <a:r>
                  <a:rPr lang="zh-CN" altLang="en-US" sz="2400" b="1" dirty="0" smtClean="0"/>
                  <a:t>流程表</a:t>
                </a:r>
                <a:r>
                  <a:rPr lang="zh-CN" altLang="en-US" sz="2400" dirty="0" smtClean="0"/>
                  <a:t>中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增加一行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非稳态</a:t>
                </a:r>
                <a:r>
                  <a:rPr lang="en-US" altLang="zh-CN" sz="2400" dirty="0" smtClean="0"/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400" dirty="0" smtClean="0"/>
                  <a:t>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400" dirty="0" smtClean="0"/>
                  <a:t>(10)</a:t>
                </a:r>
                <a:r>
                  <a:rPr lang="zh-CN" altLang="en-US" sz="2400" dirty="0" smtClean="0"/>
                  <a:t>再到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b="1" dirty="0" smtClean="0"/>
                  <a:t>没有典型竞争</a:t>
                </a:r>
                <a:endParaRPr lang="en-US" altLang="zh-CN" sz="2400" b="1" dirty="0" smtClean="0"/>
              </a:p>
              <a:p>
                <a:r>
                  <a:rPr lang="zh-CN" altLang="en-US" sz="2400" spc="-150" dirty="0" smtClean="0"/>
                  <a:t>但要改变部分取值</a:t>
                </a:r>
                <a:r>
                  <a:rPr lang="en-US" altLang="zh-CN" sz="2400" spc="-150" dirty="0" smtClean="0"/>
                  <a:t>.</a:t>
                </a:r>
                <a:endParaRPr lang="zh-CN" altLang="en-US" sz="2400" spc="-15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7375" y="1052736"/>
                <a:ext cx="3051129" cy="5616624"/>
              </a:xfrm>
              <a:blipFill rotWithShape="0">
                <a:blip r:embed="rId2"/>
                <a:stretch>
                  <a:fillRect l="-400" t="-1194"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分配举例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三行流程表  </a:t>
            </a:r>
            <a:r>
              <a:rPr lang="zh-CN" altLang="en-US" dirty="0" smtClean="0">
                <a:solidFill>
                  <a:srgbClr val="FF0000"/>
                </a:solidFill>
              </a:rPr>
              <a:t>转移图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980728"/>
            <a:ext cx="6021879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37575" y="3429000"/>
            <a:ext cx="6019800" cy="3444027"/>
            <a:chOff x="1549743" y="3429000"/>
            <a:chExt cx="6019800" cy="3444027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743" y="3586902"/>
              <a:ext cx="6019800" cy="3286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下箭头 4"/>
            <p:cNvSpPr/>
            <p:nvPr/>
          </p:nvSpPr>
          <p:spPr bwMode="auto">
            <a:xfrm>
              <a:off x="4572000" y="3429000"/>
              <a:ext cx="432048" cy="562178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355976" y="299695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转移图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10593" y="1412776"/>
            <a:ext cx="625492" cy="5106300"/>
            <a:chOff x="1510593" y="1412776"/>
            <a:chExt cx="625492" cy="5106300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1560021" y="4077072"/>
              <a:ext cx="576064" cy="641804"/>
            </a:xfrm>
            <a:prstGeom prst="roundRect">
              <a:avLst/>
            </a:prstGeom>
            <a:solidFill>
              <a:srgbClr val="00B0F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 bwMode="auto">
            <a:xfrm>
              <a:off x="1510593" y="1412776"/>
              <a:ext cx="576064" cy="641804"/>
            </a:xfrm>
            <a:prstGeom prst="roundRect">
              <a:avLst/>
            </a:prstGeom>
            <a:solidFill>
              <a:srgbClr val="00B0F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1560021" y="5949280"/>
              <a:ext cx="563707" cy="569796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10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" y="1005442"/>
            <a:ext cx="5791200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分配举例</a:t>
            </a:r>
            <a:r>
              <a:rPr lang="en-US" altLang="zh-CN" dirty="0" smtClean="0"/>
              <a:t>2: </a:t>
            </a:r>
            <a:r>
              <a:rPr lang="zh-CN" altLang="en-US" dirty="0" smtClean="0"/>
              <a:t>四行流程表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31833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转移图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" y="4451176"/>
            <a:ext cx="6125064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665" y="2887873"/>
            <a:ext cx="2534948" cy="39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5724128" y="908720"/>
                <a:ext cx="3384376" cy="2520280"/>
              </a:xfrm>
            </p:spPr>
            <p:txBody>
              <a:bodyPr/>
              <a:lstStyle/>
              <a:p>
                <a:r>
                  <a:rPr lang="en-US" altLang="zh-CN" sz="2200" spc="-150" dirty="0" smtClean="0"/>
                  <a:t>(b)</a:t>
                </a:r>
                <a:r>
                  <a:rPr lang="zh-CN" altLang="en-US" sz="2200" spc="-150" dirty="0" smtClean="0"/>
                  <a:t>图中的对角线：</a:t>
                </a:r>
                <a14:m>
                  <m:oMath xmlns:m="http://schemas.openxmlformats.org/officeDocument/2006/math">
                    <m:r>
                      <a:rPr lang="en-US" altLang="zh-CN" sz="2200" i="1" spc="-150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sz="2200" spc="-150" dirty="0" smtClean="0"/>
                  <a:t>(01)→</a:t>
                </a:r>
                <a14:m>
                  <m:oMath xmlns:m="http://schemas.openxmlformats.org/officeDocument/2006/math">
                    <m:r>
                      <a:rPr lang="en-US" altLang="zh-CN" sz="2200" i="1" spc="-150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200" spc="-150" dirty="0" smtClean="0"/>
                  <a:t>(10)</a:t>
                </a:r>
                <a:r>
                  <a:rPr lang="zh-CN" altLang="en-US" sz="2200" spc="-150" dirty="0" smtClean="0"/>
                  <a:t>、</a:t>
                </a:r>
                <a:r>
                  <a:rPr lang="en-US" altLang="zh-CN" sz="2200" spc="-150" dirty="0" smtClean="0"/>
                  <a:t/>
                </a:r>
                <a:br>
                  <a:rPr lang="en-US" altLang="zh-CN" sz="2200" spc="-150" dirty="0" smtClean="0"/>
                </a:br>
                <a14:m>
                  <m:oMath xmlns:m="http://schemas.openxmlformats.org/officeDocument/2006/math">
                    <m:r>
                      <a:rPr lang="en-US" altLang="zh-CN" sz="2200" i="1" spc="-150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200" spc="-150" dirty="0" smtClean="0"/>
                  <a:t>(11)→</a:t>
                </a:r>
                <a14:m>
                  <m:oMath xmlns:m="http://schemas.openxmlformats.org/officeDocument/2006/math">
                    <m:r>
                      <a:rPr lang="en-US" altLang="zh-CN" sz="2200" i="1" spc="-150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200" spc="-150" dirty="0" smtClean="0"/>
                  <a:t>(00)</a:t>
                </a:r>
                <a:r>
                  <a:rPr lang="zh-CN" altLang="en-US" sz="2200" spc="-150" dirty="0" smtClean="0"/>
                  <a:t>有竞争</a:t>
                </a:r>
                <a:endParaRPr lang="en-US" altLang="zh-CN" sz="2200" spc="-150" dirty="0" smtClean="0"/>
              </a:p>
              <a:p>
                <a:r>
                  <a:rPr lang="zh-CN" altLang="en-US" sz="2200" spc="-150" dirty="0" smtClean="0"/>
                  <a:t>若用</a:t>
                </a:r>
                <a:r>
                  <a:rPr lang="en-US" altLang="zh-CN" sz="2200" spc="-150" dirty="0" smtClean="0"/>
                  <a:t>3</a:t>
                </a:r>
                <a:r>
                  <a:rPr lang="zh-CN" altLang="en-US" sz="2200" spc="-150" dirty="0" smtClean="0"/>
                  <a:t>个二进制状态变量</a:t>
                </a:r>
                <a:r>
                  <a:rPr lang="en-US" altLang="zh-CN" sz="2200" spc="-150" dirty="0" smtClean="0"/>
                  <a:t>,</a:t>
                </a:r>
                <a:r>
                  <a:rPr lang="zh-CN" altLang="en-US" sz="2200" spc="-150" dirty="0" smtClean="0"/>
                  <a:t>并增加中间状态，可消除竞争。</a:t>
                </a:r>
                <a:endParaRPr lang="zh-CN" altLang="en-US" sz="2200" spc="-15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128" y="908720"/>
                <a:ext cx="3384376" cy="2520280"/>
              </a:xfrm>
              <a:blipFill rotWithShape="0">
                <a:blip r:embed="rId5"/>
                <a:stretch>
                  <a:fillRect l="-180" t="-2174" r="-1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03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分析步骤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9.3 Circuits with Latches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9.4 Design Procedure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9.5 Reduction of State and Flow Tables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9.6 Race-Free State Assignment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/>
              <a:t>9.7 Hazards	</a:t>
            </a:r>
            <a:r>
              <a:rPr lang="zh-CN" altLang="en-US" sz="2400" b="1" dirty="0"/>
              <a:t>冒险</a:t>
            </a:r>
            <a:endParaRPr lang="en-US" altLang="zh-CN" sz="2400" b="1" dirty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259338" y="5574431"/>
            <a:ext cx="8705150" cy="10618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FF0000"/>
                </a:solidFill>
              </a:rPr>
              <a:t>冒险：在电路输出端出现的毛刺</a:t>
            </a:r>
            <a:r>
              <a:rPr lang="zh-CN" altLang="en-US" sz="2200" b="1" dirty="0" smtClean="0"/>
              <a:t>，显示出不同的路径传输延时不同。</a:t>
            </a:r>
            <a:r>
              <a:rPr lang="en-US" altLang="zh-CN" sz="2200" b="1" dirty="0" smtClean="0"/>
              <a:t/>
            </a:r>
            <a:br>
              <a:rPr lang="en-US" altLang="zh-CN" sz="2200" b="1" dirty="0" smtClean="0"/>
            </a:br>
            <a:r>
              <a:rPr lang="zh-CN" altLang="en-US" sz="2000" b="1" spc="-150" dirty="0" smtClean="0"/>
              <a:t>在组合电路中，会引起输出发生错误。在异步时序电路中，会引起状态转移错误。</a:t>
            </a:r>
            <a:endParaRPr lang="zh-CN" altLang="en-US" sz="2000" b="1" spc="-150" dirty="0"/>
          </a:p>
        </p:txBody>
      </p:sp>
    </p:spTree>
    <p:extLst>
      <p:ext uri="{BB962C8B-B14F-4D97-AF65-F5344CB8AC3E}">
        <p14:creationId xmlns:p14="http://schemas.microsoft.com/office/powerpoint/2010/main" val="250368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16333" y="974291"/>
            <a:ext cx="6031376" cy="5873950"/>
            <a:chOff x="1763688" y="974291"/>
            <a:chExt cx="6031376" cy="58739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974291"/>
              <a:ext cx="6031376" cy="5873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3851920" y="4473351"/>
              <a:ext cx="19046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K</a:t>
              </a:r>
              <a:r>
                <a:rPr lang="zh-CN" altLang="en-US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个内部状态</a:t>
              </a:r>
              <a:endParaRPr lang="en-US" altLang="zh-CN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r>
              <a:rPr lang="zh-CN" altLang="en-US" dirty="0" smtClean="0"/>
              <a:t>时序电路的</a:t>
            </a:r>
            <a:r>
              <a:rPr lang="zh-CN" altLang="en-US" b="1" dirty="0" smtClean="0">
                <a:solidFill>
                  <a:srgbClr val="FF0000"/>
                </a:solidFill>
              </a:rPr>
              <a:t>基本模式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96" y="1196752"/>
            <a:ext cx="3816424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 smtClean="0"/>
              <a:t>稳态分析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dirty="0" smtClean="0"/>
              <a:t>必需保证电路是稳定的。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如果有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个或</a:t>
            </a:r>
            <a:r>
              <a:rPr lang="en-US" altLang="zh-CN" b="1" dirty="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个以上输入变量同时发生变化</a:t>
            </a:r>
            <a:r>
              <a:rPr lang="zh-CN" altLang="en-US" dirty="0" smtClean="0"/>
              <a:t>，将产生</a:t>
            </a:r>
            <a:r>
              <a:rPr lang="zh-CN" altLang="en-US" b="1" dirty="0" smtClean="0">
                <a:solidFill>
                  <a:srgbClr val="FF0000"/>
                </a:solidFill>
              </a:rPr>
              <a:t>竞争</a:t>
            </a:r>
            <a:r>
              <a:rPr lang="zh-CN" altLang="en-US" dirty="0" smtClean="0"/>
              <a:t>现象。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要避免这种情况。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sz="1600" dirty="0" smtClean="0"/>
          </a:p>
          <a:p>
            <a:pPr>
              <a:lnSpc>
                <a:spcPct val="130000"/>
              </a:lnSpc>
            </a:pPr>
            <a:r>
              <a:rPr lang="zh-CN" altLang="en-US" b="1" dirty="0" smtClean="0"/>
              <a:t>基本模式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假设</a:t>
            </a:r>
            <a:r>
              <a:rPr lang="zh-CN" altLang="en-US" b="1" dirty="0" smtClean="0">
                <a:solidFill>
                  <a:srgbClr val="FF0000"/>
                </a:solidFill>
              </a:rPr>
              <a:t>每次只有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</a:rPr>
              <a:t>个</a:t>
            </a:r>
            <a:r>
              <a:rPr lang="zh-CN" altLang="en-US" b="1" dirty="0">
                <a:solidFill>
                  <a:srgbClr val="FF0000"/>
                </a:solidFill>
              </a:rPr>
              <a:t>输入信号</a:t>
            </a:r>
            <a:r>
              <a:rPr lang="zh-CN" altLang="en-US" dirty="0" smtClean="0"/>
              <a:t>发生变化，而且只发生在电路处于稳态时。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5987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组合电路的冒险 </a:t>
            </a:r>
            <a:r>
              <a:rPr lang="en-US" altLang="zh-CN" b="0" dirty="0" smtClean="0"/>
              <a:t>(hazard)</a:t>
            </a:r>
            <a:endParaRPr lang="zh-CN" altLang="en-US" b="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" y="1006128"/>
            <a:ext cx="9133257" cy="2760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349534"/>
            <a:ext cx="8307303" cy="1463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496" y="3861048"/>
                <a:ext cx="4572598" cy="14164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=1,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000" dirty="0" smtClean="0"/>
                  <a:t>时，输出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𝑌</m:t>
                    </m:r>
                    <m:r>
                      <a:rPr lang="en-US" altLang="zh-CN" sz="20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altLang="zh-CN" sz="2000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0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zh-CN" altLang="en-US" sz="2000" b="0" i="1" smtClean="0">
                        <a:latin typeface="Cambria Math"/>
                      </a:rPr>
                      <m:t>从</m:t>
                    </m:r>
                    <m:r>
                      <a:rPr lang="en-US" altLang="zh-CN" sz="2000" b="0" i="1" smtClean="0">
                        <a:latin typeface="Cambria Math"/>
                      </a:rPr>
                      <m:t>1</m:t>
                    </m:r>
                    <m:r>
                      <a:rPr lang="zh-CN" altLang="en-US" sz="2000" i="1">
                        <a:latin typeface="Cambria Math"/>
                      </a:rPr>
                      <m:t>变为</m:t>
                    </m:r>
                    <m:r>
                      <a:rPr lang="en-US" altLang="zh-CN" sz="2000" b="0" i="1" smtClean="0">
                        <a:latin typeface="Cambria Math"/>
                      </a:rPr>
                      <m:t>0</m:t>
                    </m:r>
                    <m:r>
                      <a:rPr lang="zh-CN" altLang="en-US" sz="2000" b="0" i="1" smtClean="0">
                        <a:latin typeface="Cambria Math"/>
                      </a:rPr>
                      <m:t>时，</m:t>
                    </m:r>
                  </m:oMath>
                </a14:m>
                <a:r>
                  <a:rPr lang="zh-CN" altLang="en-US" sz="2000" dirty="0"/>
                  <a:t>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𝑌</m:t>
                    </m:r>
                    <m:r>
                      <a:rPr lang="en-US" altLang="zh-CN" sz="2000" i="1">
                        <a:latin typeface="Cambria Math"/>
                      </a:rPr>
                      <m:t>=1</m:t>
                    </m:r>
                  </m:oMath>
                </a14:m>
                <a:endParaRPr lang="en-US" altLang="zh-CN" sz="2000" dirty="0" smtClean="0"/>
              </a:p>
              <a:p>
                <a:pPr marL="800100" lvl="1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sz="2000" dirty="0" smtClean="0"/>
                  <a:t>如果非门有延时，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𝑌</m:t>
                    </m:r>
                    <m:r>
                      <a:rPr lang="zh-CN" altLang="en-US" sz="2000" b="0" i="1" smtClean="0">
                        <a:latin typeface="Cambria Math"/>
                      </a:rPr>
                      <m:t>有</m:t>
                    </m:r>
                    <m:r>
                      <a:rPr lang="zh-CN" altLang="en-US" sz="2000" i="1">
                        <a:latin typeface="Cambria Math"/>
                      </a:rPr>
                      <m:t>瞬间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</a:rPr>
                      <m:t>0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861048"/>
                <a:ext cx="4572598" cy="1416478"/>
              </a:xfrm>
              <a:prstGeom prst="rect">
                <a:avLst/>
              </a:prstGeom>
              <a:blipFill rotWithShape="1">
                <a:blip r:embed="rId4"/>
                <a:stretch>
                  <a:fillRect l="-1200" b="-5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4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929583"/>
            <a:ext cx="8534468" cy="288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组合电路冒险的消除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400" y="980728"/>
            <a:ext cx="428779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 bwMode="auto">
          <a:xfrm>
            <a:off x="4211960" y="5229200"/>
            <a:ext cx="504056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下箭头 5"/>
          <p:cNvSpPr/>
          <p:nvPr/>
        </p:nvSpPr>
        <p:spPr bwMode="auto">
          <a:xfrm>
            <a:off x="1115616" y="3717032"/>
            <a:ext cx="360040" cy="50405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7" y="980728"/>
            <a:ext cx="4752527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从</a:t>
            </a:r>
            <a:r>
              <a:rPr lang="zh-CN" altLang="en-US" b="1" dirty="0" smtClean="0"/>
              <a:t>卡诺图</a:t>
            </a:r>
            <a:r>
              <a:rPr lang="zh-CN" altLang="en-US" dirty="0" smtClean="0"/>
              <a:t>上看：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冒险存在</a:t>
            </a:r>
            <a:r>
              <a:rPr lang="zh-CN" altLang="en-US" dirty="0" smtClean="0"/>
              <a:t>是因为输入的变化引起两个最小项被不同的圈覆盖着。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b="1" dirty="0" smtClean="0"/>
              <a:t>消除冒险方法</a:t>
            </a:r>
            <a:r>
              <a:rPr lang="zh-CN" altLang="en-US" dirty="0" smtClean="0"/>
              <a:t>：将有问题的两个最小项覆盖起来。增加一个乘积项，增加了额外的门。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6252" y="2996952"/>
            <a:ext cx="4714478" cy="3816424"/>
            <a:chOff x="26252" y="2996952"/>
            <a:chExt cx="4714478" cy="3816424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52" y="3645024"/>
              <a:ext cx="4714478" cy="3168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右弧形箭头 1"/>
            <p:cNvSpPr/>
            <p:nvPr/>
          </p:nvSpPr>
          <p:spPr bwMode="auto">
            <a:xfrm>
              <a:off x="3635896" y="2996952"/>
              <a:ext cx="432048" cy="1224136"/>
            </a:xfrm>
            <a:prstGeom prst="curved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90794" y="5949280"/>
              <a:ext cx="3301086" cy="864096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1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时序电路</a:t>
            </a:r>
            <a:r>
              <a:rPr lang="zh-CN" altLang="en-US" dirty="0" smtClean="0">
                <a:solidFill>
                  <a:srgbClr val="FF0000"/>
                </a:solidFill>
              </a:rPr>
              <a:t>冒险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980728"/>
            <a:ext cx="8285223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561754" y="7553"/>
            <a:ext cx="4572000" cy="10525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>
                <a:solidFill>
                  <a:srgbClr val="0070C0"/>
                </a:solidFill>
              </a:rPr>
              <a:t>瞬时错误信号反馈后</a:t>
            </a:r>
            <a:r>
              <a:rPr lang="zh-CN" altLang="en-US" sz="2600" dirty="0" smtClean="0">
                <a:solidFill>
                  <a:srgbClr val="0070C0"/>
                </a:solidFill>
              </a:rPr>
              <a:t>，</a:t>
            </a:r>
            <a:r>
              <a:rPr lang="en-US" altLang="zh-CN" sz="2600" dirty="0" smtClean="0">
                <a:solidFill>
                  <a:srgbClr val="0070C0"/>
                </a:solidFill>
              </a:rPr>
              <a:t/>
            </a:r>
            <a:br>
              <a:rPr lang="en-US" altLang="zh-CN" sz="2600" dirty="0" smtClean="0">
                <a:solidFill>
                  <a:srgbClr val="0070C0"/>
                </a:solidFill>
              </a:rPr>
            </a:br>
            <a:r>
              <a:rPr lang="zh-CN" altLang="en-US" sz="2600" dirty="0" smtClean="0">
                <a:solidFill>
                  <a:srgbClr val="0070C0"/>
                </a:solidFill>
              </a:rPr>
              <a:t>会</a:t>
            </a:r>
            <a:r>
              <a:rPr lang="zh-CN" altLang="en-US" sz="2600" dirty="0">
                <a:solidFill>
                  <a:srgbClr val="0070C0"/>
                </a:solidFill>
              </a:rPr>
              <a:t>引起电路进入错误的稳态！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1520" y="3476294"/>
                <a:ext cx="8069198" cy="7694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200" dirty="0" smtClean="0"/>
                  <a:t>电路从全稳态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𝟏𝟏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zh-CN" altLang="en-US" sz="2200" dirty="0" smtClean="0"/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从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200" dirty="0" smtClean="0"/>
                  <a:t>变为</a:t>
                </a:r>
                <a:r>
                  <a:rPr lang="en-US" altLang="zh-CN" sz="2200" dirty="0" smtClean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200" dirty="0" smtClean="0"/>
                  <a:t>，次全稳态是</a:t>
                </a:r>
                <a:r>
                  <a:rPr lang="en-US" altLang="zh-CN" sz="2200" b="1" dirty="0" smtClean="0">
                    <a:solidFill>
                      <a:srgbClr val="00B050"/>
                    </a:solidFill>
                  </a:rPr>
                  <a:t>110</a:t>
                </a:r>
                <a:r>
                  <a:rPr lang="en-US" altLang="zh-CN" sz="2200" dirty="0" smtClean="0"/>
                  <a:t>.</a:t>
                </a:r>
              </a:p>
              <a:p>
                <a:r>
                  <a:rPr lang="zh-CN" altLang="en-US" sz="2200" dirty="0" smtClean="0"/>
                  <a:t>但由于冒险，瞬间输出</a:t>
                </a:r>
                <a:r>
                  <a:rPr lang="en-US" altLang="zh-CN" sz="2200" dirty="0" smtClean="0"/>
                  <a:t>0</a:t>
                </a:r>
                <a:r>
                  <a:rPr lang="zh-CN" altLang="en-US" sz="2200" dirty="0" smtClean="0"/>
                  <a:t>返回给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200" dirty="0" smtClean="0"/>
                  <a:t>，电路将稳定在</a:t>
                </a:r>
                <a:r>
                  <a:rPr lang="zh-CN" altLang="en-US" sz="2200" b="1" strike="sngStrike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strike="sngStrike" dirty="0" smtClean="0">
                    <a:solidFill>
                      <a:srgbClr val="FF0000"/>
                    </a:solidFill>
                  </a:rPr>
                  <a:t>010 </a:t>
                </a:r>
                <a:r>
                  <a:rPr lang="zh-CN" altLang="en-US" sz="2200" dirty="0" smtClean="0"/>
                  <a:t>状态。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476294"/>
                <a:ext cx="8069198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982" t="-6349" b="-15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 bwMode="auto">
          <a:xfrm>
            <a:off x="2831451" y="5648891"/>
            <a:ext cx="648072" cy="648072"/>
          </a:xfrm>
          <a:prstGeom prst="rect">
            <a:avLst/>
          </a:prstGeom>
          <a:solidFill>
            <a:srgbClr val="00B05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104155" y="5648891"/>
            <a:ext cx="648072" cy="648072"/>
          </a:xfrm>
          <a:prstGeom prst="rect">
            <a:avLst/>
          </a:prstGeom>
          <a:solidFill>
            <a:srgbClr val="0070C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819094" y="4916454"/>
            <a:ext cx="648072" cy="648072"/>
          </a:xfrm>
          <a:prstGeom prst="rect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156176" y="5624177"/>
            <a:ext cx="1584176" cy="648072"/>
          </a:xfrm>
          <a:prstGeom prst="rect">
            <a:avLst/>
          </a:prstGeom>
          <a:solidFill>
            <a:srgbClr val="FF0000">
              <a:alpha val="4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43102" y="5009657"/>
            <a:ext cx="3738524" cy="461665"/>
          </a:xfrm>
          <a:prstGeom prst="rect">
            <a:avLst/>
          </a:prstGeom>
          <a:solidFill>
            <a:srgbClr val="FFFF00">
              <a:alpha val="25882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消除方法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：增加额外的门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96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避免</a:t>
            </a:r>
            <a:r>
              <a:rPr lang="zh-CN" altLang="en-US" dirty="0"/>
              <a:t>时序电路</a:t>
            </a:r>
            <a:r>
              <a:rPr lang="zh-CN" altLang="en-US" dirty="0" smtClean="0"/>
              <a:t>冒险</a:t>
            </a:r>
            <a:endParaRPr lang="zh-CN" alt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3846614"/>
            <a:ext cx="5695950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420153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瞬时的</a:t>
            </a:r>
            <a:r>
              <a:rPr lang="en-US" altLang="zh-CN" b="1" dirty="0" smtClean="0">
                <a:solidFill>
                  <a:srgbClr val="FF0000"/>
                </a:solidFill>
              </a:rPr>
              <a:t>0</a:t>
            </a:r>
            <a:r>
              <a:rPr lang="zh-CN" altLang="en-US" dirty="0" smtClean="0"/>
              <a:t>信号加到“</a:t>
            </a:r>
            <a:r>
              <a:rPr lang="zh-CN" altLang="en-US" b="1" dirty="0" smtClean="0"/>
              <a:t>或非</a:t>
            </a:r>
            <a:r>
              <a:rPr lang="zh-CN" altLang="en-US" dirty="0" smtClean="0"/>
              <a:t>”</a:t>
            </a:r>
            <a:r>
              <a:rPr lang="zh-CN" altLang="en-US" b="1" dirty="0" smtClean="0"/>
              <a:t>门锁存器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</a:t>
            </a:r>
            <a:r>
              <a:rPr lang="zh-CN" altLang="en-US" dirty="0" smtClean="0"/>
              <a:t>或</a:t>
            </a:r>
            <a:r>
              <a:rPr lang="en-US" altLang="zh-CN" dirty="0" smtClean="0"/>
              <a:t>R</a:t>
            </a:r>
            <a:r>
              <a:rPr lang="zh-CN" altLang="en-US" dirty="0" smtClean="0"/>
              <a:t>输入端，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都不会对电路状态有影响。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瞬时的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/>
              <a:t>信号</a:t>
            </a:r>
            <a:r>
              <a:rPr lang="zh-CN" altLang="en-US" dirty="0"/>
              <a:t>加到</a:t>
            </a:r>
            <a:r>
              <a:rPr lang="zh-CN" altLang="en-US" dirty="0" smtClean="0"/>
              <a:t>“</a:t>
            </a:r>
            <a:r>
              <a:rPr lang="zh-CN" altLang="en-US" b="1" dirty="0"/>
              <a:t>与</a:t>
            </a:r>
            <a:r>
              <a:rPr lang="zh-CN" altLang="en-US" b="1" dirty="0" smtClean="0"/>
              <a:t>非</a:t>
            </a:r>
            <a:r>
              <a:rPr lang="zh-CN" altLang="en-US" dirty="0" smtClean="0"/>
              <a:t>”</a:t>
            </a:r>
            <a:r>
              <a:rPr lang="zh-CN" altLang="en-US" b="1" dirty="0"/>
              <a:t>门锁存器</a:t>
            </a:r>
            <a:r>
              <a:rPr lang="zh-CN" altLang="en-US" dirty="0"/>
              <a:t>的</a:t>
            </a:r>
            <a:r>
              <a:rPr lang="en-US" altLang="zh-CN" dirty="0"/>
              <a:t>S</a:t>
            </a:r>
            <a:r>
              <a:rPr lang="zh-CN" altLang="en-US" dirty="0"/>
              <a:t>或</a:t>
            </a:r>
            <a:r>
              <a:rPr lang="en-US" altLang="zh-CN" dirty="0"/>
              <a:t>R</a:t>
            </a:r>
            <a:r>
              <a:rPr lang="zh-CN" altLang="en-US" dirty="0"/>
              <a:t>输入端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都</a:t>
            </a:r>
            <a:r>
              <a:rPr lang="zh-CN" altLang="en-US" dirty="0"/>
              <a:t>不会对电路状态有影响</a:t>
            </a:r>
            <a:r>
              <a:rPr lang="zh-CN" altLang="en-US" dirty="0" smtClean="0"/>
              <a:t>。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288112" y="927710"/>
            <a:ext cx="45352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 smtClean="0"/>
              <a:t>消除方法</a:t>
            </a:r>
            <a:r>
              <a:rPr lang="en-US" altLang="zh-CN" sz="2600" b="1" dirty="0" smtClean="0"/>
              <a:t>2</a:t>
            </a:r>
            <a:r>
              <a:rPr lang="zh-CN" altLang="en-US" sz="2600" b="1" dirty="0" smtClean="0"/>
              <a:t>：</a:t>
            </a:r>
            <a:r>
              <a:rPr lang="zh-CN" altLang="en-US" sz="2600" b="1" dirty="0"/>
              <a:t>用</a:t>
            </a:r>
            <a:r>
              <a:rPr lang="en-US" altLang="zh-CN" sz="2600" b="1" dirty="0"/>
              <a:t>SR</a:t>
            </a:r>
            <a:r>
              <a:rPr lang="zh-CN" altLang="en-US" sz="2600" b="1" dirty="0"/>
              <a:t>锁存器实现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660232" y="5157192"/>
                <a:ext cx="2627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关键是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维持不变</a:t>
                </a:r>
                <a:endPara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5157192"/>
                <a:ext cx="262764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712" t="-14474" r="-2552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76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80728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9.2 ﻿Analysis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分析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9.3 Circuits with Latches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9.4 Design Procedure 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设计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9.5 Reduction of State and Flow Tables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9.6 Race-Free State Assignment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9.7 Hazards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/>
              <a:t>9.8 Design Example	</a:t>
            </a:r>
            <a:r>
              <a:rPr lang="zh-CN" altLang="en-US" sz="2400" b="1" dirty="0" smtClean="0"/>
              <a:t>完整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设计</a:t>
            </a:r>
            <a:r>
              <a:rPr lang="zh-CN" altLang="en-US" sz="2400" b="1" dirty="0"/>
              <a:t>举例</a:t>
            </a:r>
            <a:endParaRPr lang="en-US" altLang="zh-CN" sz="2400" b="1" dirty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331640" y="5486280"/>
            <a:ext cx="6544910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numCol="2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设计指标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原始状态表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合并流程表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 smtClean="0">
                <a:solidFill>
                  <a:srgbClr val="FF0000"/>
                </a:solidFill>
              </a:rPr>
              <a:t>二进制状态分配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</a:rPr>
              <a:t>转移</a:t>
            </a:r>
            <a:r>
              <a:rPr lang="zh-CN" altLang="en-US" b="1" dirty="0" smtClean="0">
                <a:solidFill>
                  <a:srgbClr val="FF0000"/>
                </a:solidFill>
              </a:rPr>
              <a:t>表、卡诺图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457200" indent="-457200"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</a:rPr>
              <a:t>逻辑图</a:t>
            </a:r>
          </a:p>
        </p:txBody>
      </p:sp>
    </p:spTree>
    <p:extLst>
      <p:ext uri="{BB962C8B-B14F-4D97-AF65-F5344CB8AC3E}">
        <p14:creationId xmlns:p14="http://schemas.microsoft.com/office/powerpoint/2010/main" val="24579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67" y="1130315"/>
            <a:ext cx="3921529" cy="50131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017304"/>
                <a:ext cx="5040560" cy="4283904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800" b="1" dirty="0" smtClean="0"/>
                  <a:t>一个下降沿触发的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800" b="1" dirty="0" smtClean="0"/>
                  <a:t>触发器</a:t>
                </a:r>
                <a:endParaRPr lang="en-US" altLang="zh-CN" sz="2800" b="1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600" dirty="0" smtClean="0"/>
                  <a:t>2</a:t>
                </a:r>
                <a:r>
                  <a:rPr lang="zh-CN" altLang="en-US" sz="2600" dirty="0" smtClean="0"/>
                  <a:t>个输入：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600" dirty="0" smtClean="0"/>
                  <a:t>(</a:t>
                </a:r>
                <a:r>
                  <a:rPr lang="zh-CN" altLang="en-US" sz="2600" dirty="0" smtClean="0"/>
                  <a:t>翻转</a:t>
                </a:r>
                <a:r>
                  <a:rPr lang="en-US" altLang="zh-CN" sz="2600" dirty="0" smtClean="0"/>
                  <a:t>)</a:t>
                </a:r>
                <a:r>
                  <a:rPr lang="zh-CN" altLang="en-US" sz="2600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sz="2600" dirty="0" smtClean="0"/>
                  <a:t>(</a:t>
                </a:r>
                <a:r>
                  <a:rPr lang="zh-CN" altLang="en-US" sz="2600" dirty="0" smtClean="0"/>
                  <a:t>时钟</a:t>
                </a:r>
                <a:r>
                  <a:rPr lang="en-US" altLang="zh-CN" sz="2600" dirty="0" smtClean="0"/>
                  <a:t>)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altLang="zh-CN" sz="2600" dirty="0" smtClean="0"/>
                  <a:t>1</a:t>
                </a:r>
                <a:r>
                  <a:rPr lang="zh-CN" altLang="en-US" sz="2600" dirty="0" smtClean="0"/>
                  <a:t>个输出：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zh-CN" sz="26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 smtClean="0"/>
                  <a:t>如果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𝑇</m:t>
                    </m:r>
                    <m:r>
                      <a:rPr lang="en-US" altLang="zh-CN" sz="2600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zh-CN" sz="2600" dirty="0" smtClean="0"/>
                  <a:t>, </a:t>
                </a:r>
                <a:br>
                  <a:rPr lang="en-US" altLang="zh-CN" sz="2600" dirty="0" smtClean="0"/>
                </a:br>
                <a:r>
                  <a:rPr lang="zh-CN" altLang="en-US" sz="2600" dirty="0" smtClean="0"/>
                  <a:t>下降沿触发 </a:t>
                </a:r>
                <a:r>
                  <a:rPr lang="zh-CN" altLang="en-US" sz="2600" dirty="0" smtClean="0">
                    <a:latin typeface="Cambria Math"/>
                  </a:rPr>
                  <a:t>⇒ 输出状态翻转</a:t>
                </a:r>
                <a:endParaRPr lang="en-US" altLang="zh-CN" sz="2600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 smtClean="0">
                    <a:latin typeface="Cambria Math"/>
                  </a:rPr>
                  <a:t>否则，输出维持不变。</a:t>
                </a:r>
                <a:endParaRPr lang="zh-CN" altLang="en-US" sz="2600" dirty="0"/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017304"/>
                <a:ext cx="5040560" cy="4283904"/>
              </a:xfrm>
              <a:blipFill rotWithShape="0">
                <a:blip r:embed="rId3"/>
                <a:stretch>
                  <a:fillRect l="-2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① 设计指标：时序电路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51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② 全状态表、原始流程表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" y="996784"/>
            <a:ext cx="6134100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7504" y="4449785"/>
                <a:ext cx="5857494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 smtClean="0"/>
                  <a:t>从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𝑇𝐶</m:t>
                    </m:r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altLang="zh-CN" sz="2200" dirty="0" smtClean="0"/>
                  <a:t>(</a:t>
                </a:r>
                <a:r>
                  <a:rPr lang="zh-CN" altLang="en-US" sz="2200" dirty="0" smtClean="0"/>
                  <a:t>设为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/>
                  <a:t>状态</a:t>
                </a:r>
                <a:r>
                  <a:rPr lang="en-US" altLang="zh-CN" sz="2200" dirty="0" smtClean="0"/>
                  <a:t>)</a:t>
                </a:r>
                <a:r>
                  <a:rPr lang="zh-CN" altLang="en-US" sz="2200" dirty="0" smtClean="0"/>
                  <a:t>开始，当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 smtClean="0"/>
                  <a:t>变</a:t>
                </a:r>
                <a:r>
                  <a:rPr lang="en-US" altLang="zh-CN" sz="2200" dirty="0" smtClean="0"/>
                  <a:t>0</a:t>
                </a:r>
                <a:r>
                  <a:rPr lang="zh-CN" altLang="en-US" sz="2200" dirty="0" smtClean="0"/>
                  <a:t>时，进入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200" dirty="0" smtClean="0"/>
                  <a:t>状态。</a:t>
                </a:r>
                <a:endParaRPr lang="en-US" altLang="zh-CN" sz="2200" dirty="0" smtClean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200" dirty="0" smtClean="0"/>
                  <a:t>没有</a:t>
                </a:r>
                <a:r>
                  <a:rPr lang="zh-CN" altLang="en-US" sz="2200" dirty="0" smtClean="0"/>
                  <a:t>包括</a:t>
                </a:r>
                <a:r>
                  <a:rPr lang="en-US" altLang="zh-CN" sz="2200" dirty="0" smtClean="0"/>
                  <a:t>2</a:t>
                </a:r>
                <a:r>
                  <a:rPr lang="zh-CN" altLang="en-US" sz="2200" dirty="0" smtClean="0"/>
                  <a:t>个输入同时发生变化</a:t>
                </a:r>
                <a:r>
                  <a:rPr lang="en-US" altLang="zh-CN" sz="2200" dirty="0" smtClean="0"/>
                  <a:t/>
                </a:r>
                <a:br>
                  <a:rPr lang="en-US" altLang="zh-CN" sz="2200" dirty="0" smtClean="0"/>
                </a:br>
                <a:r>
                  <a:rPr lang="zh-CN" altLang="en-US" sz="2200" dirty="0" smtClean="0"/>
                  <a:t>如</a:t>
                </a:r>
                <a:r>
                  <a:rPr lang="en-US" altLang="zh-CN" sz="2200" dirty="0" smtClean="0"/>
                  <a:t>(01</a:t>
                </a:r>
                <a:r>
                  <a:rPr lang="en-US" altLang="zh-CN" sz="2200" dirty="0" smtClean="0"/>
                  <a:t>→10)</a:t>
                </a:r>
                <a:r>
                  <a:rPr lang="zh-CN" altLang="en-US" sz="2200" dirty="0" smtClean="0"/>
                  <a:t>的情况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449785"/>
                <a:ext cx="5857494" cy="2123658"/>
              </a:xfrm>
              <a:prstGeom prst="rect">
                <a:avLst/>
              </a:prstGeom>
              <a:blipFill rotWithShape="0">
                <a:blip r:embed="rId3"/>
                <a:stretch>
                  <a:fillRect l="-1249" b="-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731301" y="993428"/>
            <a:ext cx="4401917" cy="5708542"/>
            <a:chOff x="4731301" y="993428"/>
            <a:chExt cx="4401917" cy="5708542"/>
          </a:xfrm>
        </p:grpSpPr>
        <p:grpSp>
          <p:nvGrpSpPr>
            <p:cNvPr id="8" name="组合 7"/>
            <p:cNvGrpSpPr/>
            <p:nvPr/>
          </p:nvGrpSpPr>
          <p:grpSpPr>
            <a:xfrm>
              <a:off x="4731301" y="993428"/>
              <a:ext cx="4401917" cy="5708542"/>
              <a:chOff x="4731301" y="993428"/>
              <a:chExt cx="4401917" cy="5708542"/>
            </a:xfrm>
          </p:grpSpPr>
          <p:pic>
            <p:nvPicPr>
              <p:cNvPr id="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8752" y="993428"/>
                <a:ext cx="2984466" cy="57085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" name="圆角右箭头 6"/>
              <p:cNvSpPr/>
              <p:nvPr/>
            </p:nvSpPr>
            <p:spPr bwMode="auto">
              <a:xfrm flipV="1">
                <a:off x="4731301" y="5046774"/>
                <a:ext cx="1224136" cy="1152128"/>
              </a:xfrm>
              <a:prstGeom prst="ben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9" name="乘号 8"/>
            <p:cNvSpPr/>
            <p:nvPr/>
          </p:nvSpPr>
          <p:spPr bwMode="auto">
            <a:xfrm>
              <a:off x="6588224" y="1484784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乘号 9"/>
            <p:cNvSpPr/>
            <p:nvPr/>
          </p:nvSpPr>
          <p:spPr bwMode="auto">
            <a:xfrm>
              <a:off x="7208937" y="2133923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1" name="乘号 10"/>
            <p:cNvSpPr/>
            <p:nvPr/>
          </p:nvSpPr>
          <p:spPr bwMode="auto">
            <a:xfrm>
              <a:off x="6605604" y="2751477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2" name="乘号 11"/>
            <p:cNvSpPr/>
            <p:nvPr/>
          </p:nvSpPr>
          <p:spPr bwMode="auto">
            <a:xfrm>
              <a:off x="7208937" y="3451655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3" name="乘号 12"/>
            <p:cNvSpPr/>
            <p:nvPr/>
          </p:nvSpPr>
          <p:spPr bwMode="auto">
            <a:xfrm>
              <a:off x="7884368" y="3991640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4" name="乘号 13"/>
            <p:cNvSpPr/>
            <p:nvPr/>
          </p:nvSpPr>
          <p:spPr bwMode="auto">
            <a:xfrm>
              <a:off x="8463442" y="4713240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5" name="乘号 14"/>
            <p:cNvSpPr/>
            <p:nvPr/>
          </p:nvSpPr>
          <p:spPr bwMode="auto">
            <a:xfrm>
              <a:off x="7884368" y="5313405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6" name="乘号 15"/>
            <p:cNvSpPr/>
            <p:nvPr/>
          </p:nvSpPr>
          <p:spPr bwMode="auto">
            <a:xfrm>
              <a:off x="8463442" y="5909882"/>
              <a:ext cx="432048" cy="792088"/>
            </a:xfrm>
            <a:prstGeom prst="mathMultiply">
              <a:avLst/>
            </a:prstGeom>
            <a:solidFill>
              <a:srgbClr val="FF0000">
                <a:alpha val="40000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7" name="矩形 16"/>
          <p:cNvSpPr/>
          <p:nvPr/>
        </p:nvSpPr>
        <p:spPr bwMode="auto">
          <a:xfrm>
            <a:off x="112018" y="3481780"/>
            <a:ext cx="5828134" cy="232126"/>
          </a:xfrm>
          <a:prstGeom prst="rect">
            <a:avLst/>
          </a:prstGeom>
          <a:solidFill>
            <a:schemeClr val="accent2">
              <a:alpha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3026085" y="1988840"/>
            <a:ext cx="4282219" cy="14929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976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74" y="999372"/>
            <a:ext cx="28384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07504" y="1196752"/>
            <a:ext cx="9001000" cy="5256584"/>
            <a:chOff x="107504" y="1196752"/>
            <a:chExt cx="9001000" cy="5256584"/>
          </a:xfrm>
        </p:grpSpPr>
        <p:pic>
          <p:nvPicPr>
            <p:cNvPr id="358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207" y="1196752"/>
              <a:ext cx="5139297" cy="5256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右箭头 5"/>
            <p:cNvSpPr/>
            <p:nvPr/>
          </p:nvSpPr>
          <p:spPr bwMode="auto">
            <a:xfrm>
              <a:off x="3203848" y="3429000"/>
              <a:ext cx="576064" cy="46805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6372200" y="3344635"/>
              <a:ext cx="576064" cy="576064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07504" y="3374994"/>
              <a:ext cx="2736304" cy="1134126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③合并流程表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0944" y="621849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/>
              <a:t>原始流程表</a:t>
            </a:r>
            <a:endParaRPr lang="zh-CN" altLang="en-US" sz="2200" b="1" dirty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499051"/>
            <a:ext cx="4276725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7504" y="64386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相似对：</a:t>
            </a:r>
            <a:endParaRPr lang="zh-CN" altLang="en-US" sz="20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868144" y="595288"/>
            <a:ext cx="3268109" cy="3409777"/>
            <a:chOff x="5868144" y="595288"/>
            <a:chExt cx="3268109" cy="3409777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960828"/>
              <a:ext cx="2160240" cy="21847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868144" y="595288"/>
              <a:ext cx="3267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/>
                <a:t>合并</a:t>
              </a:r>
              <a:r>
                <a:rPr lang="zh-CN" altLang="en-US" b="1" dirty="0" smtClean="0"/>
                <a:t>图</a:t>
              </a:r>
              <a:r>
                <a:rPr lang="zh-CN" altLang="en-US" dirty="0" smtClean="0"/>
                <a:t>：找最大相似集</a:t>
              </a:r>
              <a:endParaRPr lang="zh-CN" altLang="en-US" dirty="0"/>
            </a:p>
          </p:txBody>
        </p:sp>
        <p:pic>
          <p:nvPicPr>
            <p:cNvPr id="35846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403" y="3117850"/>
              <a:ext cx="260985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圆角右箭头 12"/>
            <p:cNvSpPr/>
            <p:nvPr/>
          </p:nvSpPr>
          <p:spPr bwMode="auto">
            <a:xfrm rot="16200000" flipV="1">
              <a:off x="8244408" y="3427483"/>
              <a:ext cx="504056" cy="651107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50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2362992" cy="467480"/>
          </a:xfrm>
        </p:spPr>
        <p:txBody>
          <a:bodyPr/>
          <a:lstStyle/>
          <a:p>
            <a:r>
              <a:rPr lang="zh-CN" altLang="en-US" sz="2400" dirty="0" smtClean="0"/>
              <a:t>最大相似集：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③合并流程</a:t>
            </a:r>
            <a:r>
              <a:rPr lang="zh-CN" altLang="en-US" dirty="0" smtClean="0"/>
              <a:t>表 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022623"/>
            <a:ext cx="4221070" cy="46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91" y="1916832"/>
            <a:ext cx="7888389" cy="4067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箭头 4"/>
          <p:cNvSpPr/>
          <p:nvPr/>
        </p:nvSpPr>
        <p:spPr bwMode="auto">
          <a:xfrm>
            <a:off x="4716016" y="3861048"/>
            <a:ext cx="576064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92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4" y="1009945"/>
            <a:ext cx="54673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④状态分配、转移图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27" y="3874307"/>
            <a:ext cx="5794405" cy="293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196752"/>
            <a:ext cx="2926457" cy="2303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92280" y="31409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转移图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5652120" y="2348318"/>
            <a:ext cx="432048" cy="36060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99669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简化的</a:t>
            </a:r>
            <a:r>
              <a:rPr lang="zh-CN" altLang="en-US" sz="2000" b="1" dirty="0" smtClean="0"/>
              <a:t>流程表</a:t>
            </a:r>
            <a:endParaRPr lang="zh-CN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9581" y="640780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转移表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6440979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卡诺图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9" name="圆角右箭头 8"/>
          <p:cNvSpPr/>
          <p:nvPr/>
        </p:nvSpPr>
        <p:spPr bwMode="auto">
          <a:xfrm flipH="1" flipV="1">
            <a:off x="7308304" y="4077072"/>
            <a:ext cx="697012" cy="108012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flipH="1">
            <a:off x="1763688" y="2463521"/>
            <a:ext cx="1800200" cy="25496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17" name="圆角矩形 16"/>
          <p:cNvSpPr/>
          <p:nvPr/>
        </p:nvSpPr>
        <p:spPr bwMode="auto">
          <a:xfrm>
            <a:off x="6084168" y="4365104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4516928" y="4376992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>
            <a:off x="3886041" y="2394931"/>
            <a:ext cx="829975" cy="2690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19" name="圆角矩形 18"/>
          <p:cNvSpPr/>
          <p:nvPr/>
        </p:nvSpPr>
        <p:spPr bwMode="auto">
          <a:xfrm>
            <a:off x="5556697" y="4904226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6096525" y="5409220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4492214" y="5432867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567755" y="5950347"/>
            <a:ext cx="504056" cy="540060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 bwMode="auto">
          <a:xfrm>
            <a:off x="4821896" y="2322923"/>
            <a:ext cx="829975" cy="26902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7104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9.1 Introduction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概述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b="1" dirty="0" smtClean="0"/>
              <a:t>9.2 </a:t>
            </a:r>
            <a:r>
              <a:rPr lang="en-US" altLang="zh-CN" sz="2400" b="1" spc="-150" dirty="0">
                <a:solidFill>
                  <a:srgbClr val="FF0000"/>
                </a:solidFill>
              </a:rPr>
              <a:t>﻿</a:t>
            </a:r>
            <a:r>
              <a:rPr lang="en-US" altLang="zh-CN" sz="2400" b="1" dirty="0"/>
              <a:t>Analysis Procedure </a:t>
            </a:r>
            <a:r>
              <a:rPr lang="en-US" altLang="zh-CN" sz="2400" b="1" spc="-150" dirty="0">
                <a:solidFill>
                  <a:srgbClr val="FF0000"/>
                </a:solidFill>
              </a:rPr>
              <a:t>	</a:t>
            </a:r>
            <a:r>
              <a:rPr lang="zh-CN" altLang="en-US" sz="2400" b="1" spc="-150" dirty="0" smtClean="0">
                <a:solidFill>
                  <a:srgbClr val="FF0000"/>
                </a:solidFill>
              </a:rPr>
              <a:t>分析</a:t>
            </a:r>
            <a:r>
              <a:rPr lang="zh-CN" altLang="en-US" sz="2400" b="1" spc="-150" dirty="0" smtClean="0"/>
              <a:t>步骤  </a:t>
            </a:r>
            <a:r>
              <a:rPr lang="en-US" altLang="zh-CN" sz="2400" b="1" spc="-150" dirty="0" smtClean="0"/>
              <a:t>(3</a:t>
            </a:r>
            <a:r>
              <a:rPr lang="zh-CN" altLang="en-US" sz="2400" b="1" spc="-150" dirty="0" smtClean="0"/>
              <a:t>个例子</a:t>
            </a:r>
            <a:r>
              <a:rPr lang="en-US" altLang="zh-CN" sz="2400" b="1" spc="-150" dirty="0" smtClean="0"/>
              <a:t>)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.3 Circuits with Latches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由锁存器构成的电路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.4 Design Procedure 	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设计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步骤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.5 Reduction of State and Flow Tables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状态和流程表的简化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.6 Race-Free State Assignment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无竞争的状态分配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.7 Hazards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冒险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buNone/>
              <a:tabLst>
                <a:tab pos="547370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9.8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完整设计举例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44624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29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⑤</a:t>
            </a:r>
            <a:r>
              <a:rPr lang="zh-CN" altLang="en-US" dirty="0"/>
              <a:t>转移表、</a:t>
            </a:r>
            <a:r>
              <a:rPr lang="zh-CN" altLang="en-US" dirty="0" smtClean="0"/>
              <a:t>卡诺图 </a:t>
            </a:r>
            <a:r>
              <a:rPr lang="en-US" altLang="zh-CN" baseline="30000" dirty="0"/>
              <a:t>(2)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604" y="1018737"/>
            <a:ext cx="529590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554" y="3991769"/>
            <a:ext cx="53149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22" y="1016567"/>
            <a:ext cx="2897202" cy="2939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622" y="358766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70C0"/>
                </a:solidFill>
              </a:rPr>
              <a:t>转移表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0" name="右箭头 9"/>
          <p:cNvSpPr/>
          <p:nvPr/>
        </p:nvSpPr>
        <p:spPr bwMode="auto">
          <a:xfrm rot="2106984">
            <a:off x="3056277" y="3997051"/>
            <a:ext cx="700440" cy="28724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49986" y="914040"/>
                <a:ext cx="21584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)SR</a:t>
                </a:r>
                <a:r>
                  <a:rPr lang="zh-CN" altLang="en-US" sz="2200" b="1" dirty="0" smtClean="0">
                    <a:solidFill>
                      <a:srgbClr val="0070C0"/>
                    </a:solidFill>
                  </a:rPr>
                  <a:t>锁存器</a:t>
                </a:r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1</a:t>
                </a:r>
                <a:endParaRPr lang="zh-CN" alt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986" y="914040"/>
                <a:ext cx="2158476" cy="430887"/>
              </a:xfrm>
              <a:prstGeom prst="rect">
                <a:avLst/>
              </a:prstGeom>
              <a:blipFill rotWithShape="1">
                <a:blip r:embed="rId5"/>
                <a:stretch>
                  <a:fillRect l="-3672" t="-12676" r="-3390" b="-26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80112" y="3856145"/>
                <a:ext cx="22418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200" b="1" dirty="0">
                    <a:solidFill>
                      <a:srgbClr val="0070C0"/>
                    </a:solidFill>
                  </a:rPr>
                  <a:t>) </a:t>
                </a:r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SR</a:t>
                </a:r>
                <a:r>
                  <a:rPr lang="zh-CN" altLang="en-US" sz="2200" b="1" dirty="0" smtClean="0">
                    <a:solidFill>
                      <a:srgbClr val="0070C0"/>
                    </a:solidFill>
                  </a:rPr>
                  <a:t>锁存器</a:t>
                </a:r>
                <a:r>
                  <a:rPr lang="en-US" altLang="zh-CN" sz="2200" b="1" dirty="0" smtClean="0">
                    <a:solidFill>
                      <a:srgbClr val="0070C0"/>
                    </a:solidFill>
                  </a:rPr>
                  <a:t>2</a:t>
                </a:r>
                <a:endParaRPr lang="zh-CN" alt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3856145"/>
                <a:ext cx="2241832" cy="430887"/>
              </a:xfrm>
              <a:prstGeom prst="rect">
                <a:avLst/>
              </a:prstGeom>
              <a:blipFill rotWithShape="1">
                <a:blip r:embed="rId6"/>
                <a:stretch>
                  <a:fillRect l="-3261" t="-12857" r="-326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右箭头 12"/>
          <p:cNvSpPr/>
          <p:nvPr/>
        </p:nvSpPr>
        <p:spPr bwMode="auto">
          <a:xfrm rot="20019034">
            <a:off x="3105656" y="3353498"/>
            <a:ext cx="700440" cy="28724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37" y="4392106"/>
            <a:ext cx="2856995" cy="2116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2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2736304" cy="835920"/>
          </a:xfrm>
        </p:spPr>
        <p:txBody>
          <a:bodyPr/>
          <a:lstStyle/>
          <a:p>
            <a:r>
              <a:rPr lang="zh-CN" altLang="en-US" dirty="0" smtClean="0"/>
              <a:t>⑥ </a:t>
            </a:r>
            <a:r>
              <a:rPr lang="zh-CN" altLang="en-US" dirty="0"/>
              <a:t>逻辑图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0"/>
            <a:ext cx="5364088" cy="685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圆角矩形 4"/>
          <p:cNvSpPr/>
          <p:nvPr/>
        </p:nvSpPr>
        <p:spPr bwMode="auto">
          <a:xfrm>
            <a:off x="7544286" y="1052736"/>
            <a:ext cx="1348193" cy="1872208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7518161" y="4664920"/>
            <a:ext cx="1374318" cy="1860424"/>
          </a:xfrm>
          <a:prstGeom prst="roundRect">
            <a:avLst/>
          </a:prstGeom>
          <a:solidFill>
            <a:srgbClr val="FFFF00">
              <a:alpha val="50196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28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作业 </a:t>
            </a:r>
            <a:r>
              <a:rPr lang="en-US" altLang="zh-CN" dirty="0" smtClean="0"/>
              <a:t>P338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538770" y="-485994"/>
            <a:ext cx="1944216" cy="4779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3853000" y="-806717"/>
            <a:ext cx="1267359" cy="87306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52323" y="4224646"/>
            <a:ext cx="2418251" cy="24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例</a:t>
            </a:r>
            <a:r>
              <a:rPr lang="en-US" altLang="zh-CN" b="1" dirty="0" smtClean="0">
                <a:solidFill>
                  <a:schemeClr val="tx1"/>
                </a:solidFill>
              </a:rPr>
              <a:t>1</a:t>
            </a:r>
            <a:r>
              <a:rPr lang="en-US" altLang="zh-CN" dirty="0" smtClean="0">
                <a:solidFill>
                  <a:schemeClr val="tx1"/>
                </a:solidFill>
              </a:rPr>
              <a:t>. </a:t>
            </a:r>
            <a:r>
              <a:rPr lang="en-US" altLang="zh-CN" dirty="0" smtClean="0">
                <a:solidFill>
                  <a:srgbClr val="FF0000"/>
                </a:solidFill>
              </a:rPr>
              <a:t>   </a:t>
            </a:r>
            <a:r>
              <a:rPr lang="zh-CN" altLang="en-US" b="1" dirty="0" smtClean="0">
                <a:solidFill>
                  <a:srgbClr val="FF0000"/>
                </a:solidFill>
              </a:rPr>
              <a:t>转移表 </a:t>
            </a:r>
            <a:r>
              <a:rPr lang="en-US" altLang="zh-CN" sz="3600" b="0" dirty="0" smtClean="0"/>
              <a:t>(Transition table)</a:t>
            </a:r>
            <a:endParaRPr lang="zh-CN" altLang="en-US" sz="3600" b="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80728"/>
            <a:ext cx="5256584" cy="288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7504" y="980728"/>
                <a:ext cx="3110147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dirty="0" smtClean="0"/>
                  <a:t>1</a:t>
                </a:r>
                <a:r>
                  <a:rPr lang="zh-CN" altLang="en-US" sz="2200" dirty="0" smtClean="0"/>
                  <a:t>个输入变量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200" dirty="0" smtClean="0"/>
                  <a:t>，</a:t>
                </a:r>
                <a:endParaRPr lang="en-US" altLang="zh-CN" sz="2200" dirty="0" smtClean="0"/>
              </a:p>
              <a:p>
                <a:r>
                  <a:rPr lang="en-US" altLang="zh-CN" sz="2200" dirty="0" smtClean="0"/>
                  <a:t>2</a:t>
                </a:r>
                <a:r>
                  <a:rPr lang="zh-CN" altLang="en-US" sz="2200" dirty="0" smtClean="0"/>
                  <a:t>个内部状态：</a:t>
                </a:r>
                <a:endParaRPr lang="en-US" altLang="zh-CN" sz="2200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sz="2200" dirty="0" smtClean="0"/>
                  <a:t>激励变量：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sz="2200" dirty="0" smtClean="0"/>
                  <a:t>次级变量：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r>
                  <a:rPr lang="zh-CN" altLang="en-US" sz="2200" dirty="0"/>
                  <a:t>逻辑</a:t>
                </a:r>
                <a:r>
                  <a:rPr lang="zh-CN" altLang="en-US" sz="2200" dirty="0" smtClean="0"/>
                  <a:t>门传输延迟</a:t>
                </a:r>
                <a:r>
                  <a:rPr lang="en-US" altLang="zh-CN" sz="2200" dirty="0" smtClean="0"/>
                  <a:t>2~10ns</a:t>
                </a:r>
              </a:p>
              <a:p>
                <a:r>
                  <a:rPr lang="zh-CN" altLang="en-US" sz="2200" dirty="0" smtClean="0"/>
                  <a:t>         导线</a:t>
                </a:r>
                <a:r>
                  <a:rPr lang="zh-CN" altLang="en-US" sz="2200" dirty="0" smtClean="0"/>
                  <a:t>延迟</a:t>
                </a:r>
                <a:r>
                  <a:rPr lang="en-US" altLang="zh-CN" sz="2200" dirty="0" smtClean="0"/>
                  <a:t>1ns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3110147" cy="2123658"/>
              </a:xfrm>
              <a:prstGeom prst="rect">
                <a:avLst/>
              </a:prstGeom>
              <a:blipFill rotWithShape="0">
                <a:blip r:embed="rId3"/>
                <a:stretch>
                  <a:fillRect l="-2549" t="-2874" r="-1961" b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8" y="3870151"/>
            <a:ext cx="1680210" cy="264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870151"/>
            <a:ext cx="1688783" cy="2648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51003" y="6436076"/>
                <a:ext cx="21017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003" y="6436076"/>
                <a:ext cx="2101729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79712" y="6454497"/>
                <a:ext cx="21674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𝒀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6454497"/>
                <a:ext cx="2167452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9178" y="3069867"/>
                <a:ext cx="174233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 smtClean="0">
                    <a:latin typeface="Calibri"/>
                    <a:cs typeface="Calibri"/>
                  </a:rPr>
                  <a:t>①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/>
                      </a:rPr>
                      <m:t>𝑌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r>
                      <a:rPr lang="en-US" altLang="zh-CN" sz="2000" i="1">
                        <a:latin typeface="Cambria Math"/>
                      </a:rPr>
                      <m:t>(</m:t>
                    </m:r>
                    <m:r>
                      <a:rPr lang="en-US" altLang="zh-CN" sz="2000" i="1">
                        <a:latin typeface="Cambria Math"/>
                      </a:rPr>
                      <m:t>𝑥</m:t>
                    </m:r>
                    <m:r>
                      <a:rPr lang="en-US" altLang="zh-CN" sz="2000" i="1">
                        <a:latin typeface="Cambria Math"/>
                      </a:rPr>
                      <m:t>, </m:t>
                    </m:r>
                    <m:r>
                      <a:rPr lang="en-US" altLang="zh-CN" sz="2000" i="1"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endParaRPr lang="zh-CN" altLang="en-US" sz="2000" dirty="0"/>
              </a:p>
              <a:p>
                <a:r>
                  <a:rPr lang="zh-CN" altLang="en-US" sz="2200" dirty="0" smtClean="0">
                    <a:latin typeface="Calibri"/>
                    <a:cs typeface="Calibri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latin typeface="Cambria Math"/>
                      </a:rPr>
                      <m:t>𝑓</m:t>
                    </m:r>
                    <m:r>
                      <a:rPr lang="en-US" altLang="zh-CN" sz="2000" i="1">
                        <a:latin typeface="Cambria Math"/>
                      </a:rPr>
                      <m:t>(</m:t>
                    </m:r>
                    <m:r>
                      <a:rPr lang="en-US" altLang="zh-CN" sz="2000" b="0" i="1" smtClean="0">
                        <a:latin typeface="Cambria Math"/>
                      </a:rPr>
                      <m:t>𝑌</m:t>
                    </m:r>
                    <m:r>
                      <a:rPr lang="en-US" altLang="zh-CN" sz="2000" i="1">
                        <a:latin typeface="Cambria Math"/>
                      </a:rPr>
                      <m:t>)</m:t>
                    </m:r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78" y="3069867"/>
                <a:ext cx="1742336" cy="738664"/>
              </a:xfrm>
              <a:prstGeom prst="rect">
                <a:avLst/>
              </a:prstGeom>
              <a:blipFill rotWithShape="0">
                <a:blip r:embed="rId8"/>
                <a:stretch>
                  <a:fillRect l="-4545" t="-7438" r="-699" b="-12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3801881" y="3906279"/>
            <a:ext cx="5342119" cy="2914650"/>
            <a:chOff x="3801881" y="3906279"/>
            <a:chExt cx="5342119" cy="2914650"/>
          </a:xfrm>
        </p:grpSpPr>
        <p:grpSp>
          <p:nvGrpSpPr>
            <p:cNvPr id="17" name="组合 16"/>
            <p:cNvGrpSpPr/>
            <p:nvPr/>
          </p:nvGrpSpPr>
          <p:grpSpPr>
            <a:xfrm>
              <a:off x="3801881" y="3906279"/>
              <a:ext cx="5342119" cy="2914650"/>
              <a:chOff x="3801881" y="3906279"/>
              <a:chExt cx="5342119" cy="2914650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801881" y="3906279"/>
                <a:ext cx="5342119" cy="2914650"/>
                <a:chOff x="3801881" y="3906279"/>
                <a:chExt cx="5342119" cy="2914650"/>
              </a:xfrm>
            </p:grpSpPr>
            <p:pic>
              <p:nvPicPr>
                <p:cNvPr id="2053" name="Picture 5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4008" y="3906279"/>
                  <a:ext cx="1866900" cy="29146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" name="右箭头 7"/>
                <p:cNvSpPr/>
                <p:nvPr/>
              </p:nvSpPr>
              <p:spPr bwMode="auto">
                <a:xfrm>
                  <a:off x="3923929" y="5301208"/>
                  <a:ext cx="966804" cy="334297"/>
                </a:xfrm>
                <a:prstGeom prst="rightArrow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矩形 8"/>
                    <p:cNvSpPr/>
                    <p:nvPr/>
                  </p:nvSpPr>
                  <p:spPr>
                    <a:xfrm>
                      <a:off x="3923928" y="4509120"/>
                      <a:ext cx="862993" cy="83099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/>
                        <a:t>合并</a:t>
                      </a:r>
                    </a:p>
                  </p:txBody>
                </p:sp>
              </mc:Choice>
              <mc:Fallback xmlns="">
                <p:sp>
                  <p:nvSpPr>
                    <p:cNvPr id="9" name="矩形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23928" y="4509120"/>
                      <a:ext cx="862993" cy="830997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l="-7801" r="-6383" b="-1470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3801881" y="5562818"/>
                      <a:ext cx="1035668" cy="113877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楷体" pitchFamily="49" charset="-122"/>
                          <a:ea typeface="楷体" pitchFamily="49" charset="-122"/>
                        </a:rPr>
                        <a:t>稳态</a:t>
                      </a:r>
                      <a:endParaRPr lang="en-US" altLang="zh-CN" b="1" dirty="0" smtClean="0">
                        <a:solidFill>
                          <a:srgbClr val="FF0000"/>
                        </a:solidFill>
                        <a:latin typeface="楷体" pitchFamily="49" charset="-122"/>
                        <a:ea typeface="楷体" pitchFamily="49" charset="-122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altLang="zh-CN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200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=</m:t>
                            </m:r>
                            <m:r>
                              <a:rPr lang="en-US" altLang="zh-CN" sz="2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𝒀</m:t>
                            </m:r>
                          </m:oMath>
                        </m:oMathPara>
                      </a14:m>
                      <a:endParaRPr lang="en-US" altLang="zh-CN" sz="2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altLang="zh-CN" sz="2200" dirty="0" smtClean="0">
                          <a:solidFill>
                            <a:srgbClr val="C00000"/>
                          </a:solidFill>
                        </a:rPr>
                        <a:t>00=00</a:t>
                      </a:r>
                      <a:endParaRPr lang="zh-CN" altLang="en-US" sz="22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801881" y="5562818"/>
                      <a:ext cx="1035668" cy="1138773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l="-5882" t="-4301" r="-5294" b="-107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6516216" y="3909824"/>
                      <a:ext cx="2627784" cy="28007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200" dirty="0" smtClean="0"/>
                        <a:t>输入变化影响：</a:t>
                      </a:r>
                      <a:endParaRPr lang="en-US" altLang="zh-CN" sz="2200" dirty="0" smtClean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zh-CN" altLang="en-US" sz="2200" dirty="0" smtClean="0"/>
                        <a:t>当</a:t>
                      </a:r>
                      <a14:m>
                        <m:oMath xmlns:m="http://schemas.openxmlformats.org/officeDocument/2006/math"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=00</m:t>
                          </m:r>
                        </m:oMath>
                      </a14:m>
                      <a:r>
                        <a:rPr lang="zh-CN" altLang="en-US" sz="2200" dirty="0" smtClean="0"/>
                        <a:t>时，</a:t>
                      </a:r>
                      <a:r>
                        <a:rPr lang="en-US" altLang="zh-CN" sz="2200" dirty="0" smtClean="0"/>
                        <a:t/>
                      </a:r>
                      <a:br>
                        <a:rPr lang="en-US" altLang="zh-CN" sz="2200" dirty="0" smtClean="0"/>
                      </a:br>
                      <a:r>
                        <a:rPr lang="zh-CN" altLang="en-US" sz="2200" dirty="0" smtClean="0"/>
                        <a:t>若</a:t>
                      </a:r>
                      <a14:m>
                        <m:oMath xmlns:m="http://schemas.openxmlformats.org/officeDocument/2006/math"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a14:m>
                      <a:r>
                        <a:rPr lang="zh-CN" altLang="en-US" sz="2200" dirty="0" smtClean="0"/>
                        <a:t>从</a:t>
                      </a:r>
                      <a:r>
                        <a:rPr lang="en-US" altLang="zh-CN" sz="2200" dirty="0" smtClean="0"/>
                        <a:t>0</a:t>
                      </a:r>
                      <a:r>
                        <a:rPr lang="zh-CN" altLang="en-US" sz="2200" dirty="0" smtClean="0"/>
                        <a:t>变为</a:t>
                      </a:r>
                      <a:r>
                        <a:rPr lang="en-US" altLang="zh-CN" sz="2200" dirty="0" smtClean="0"/>
                        <a:t>1</a:t>
                      </a:r>
                      <a:r>
                        <a:rPr lang="zh-CN" altLang="en-US" sz="2200" dirty="0" smtClean="0"/>
                        <a:t>，</a:t>
                      </a:r>
                      <a:r>
                        <a:rPr lang="en-US" altLang="zh-CN" sz="2200" dirty="0" smtClean="0"/>
                        <a:t/>
                      </a:r>
                      <a:br>
                        <a:rPr lang="en-US" altLang="zh-CN" sz="2200" dirty="0" smtClean="0"/>
                      </a:br>
                      <a:r>
                        <a:rPr lang="zh-CN" altLang="en-US" sz="2200" dirty="0" smtClean="0"/>
                        <a:t>引起</a:t>
                      </a:r>
                      <a14:m>
                        <m:oMath xmlns:m="http://schemas.openxmlformats.org/officeDocument/2006/math"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=01</m:t>
                          </m:r>
                        </m:oMath>
                      </a14:m>
                      <a:r>
                        <a:rPr lang="zh-CN" altLang="en-US" sz="2200" dirty="0" smtClean="0"/>
                        <a:t>不稳态</a:t>
                      </a:r>
                      <a:r>
                        <a:rPr lang="en-US" altLang="zh-CN" sz="2200" dirty="0" smtClean="0"/>
                        <a:t>,</a:t>
                      </a:r>
                      <a:br>
                        <a:rPr lang="en-US" altLang="zh-CN" sz="2200" dirty="0" smtClean="0"/>
                      </a:br>
                      <a:r>
                        <a:rPr lang="zh-CN" altLang="en-US" sz="2200" dirty="0" smtClean="0"/>
                        <a:t>反馈后转移第二行</a:t>
                      </a:r>
                      <a14:m>
                        <m:oMath xmlns:m="http://schemas.openxmlformats.org/officeDocument/2006/math"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200" i="1" dirty="0" smtClean="0">
                              <a:latin typeface="Cambria Math" panose="02040503050406030204" pitchFamily="18" charset="0"/>
                            </a:rPr>
                            <m:t>=01</m:t>
                          </m:r>
                        </m:oMath>
                      </a14:m>
                      <a:r>
                        <a:rPr lang="zh-CN" altLang="en-US" sz="2200" dirty="0" smtClean="0"/>
                        <a:t>，此时又为稳态</a:t>
                      </a:r>
                      <a:r>
                        <a:rPr lang="en-US" altLang="zh-CN" sz="2200" dirty="0" smtClean="0"/>
                        <a:t>01</a:t>
                      </a:r>
                      <a:r>
                        <a:rPr lang="zh-CN" altLang="en-US" sz="2200" dirty="0" smtClean="0"/>
                        <a:t>。</a:t>
                      </a:r>
                      <a:endParaRPr lang="en-US" altLang="zh-CN" sz="2200" dirty="0" smtClean="0"/>
                    </a:p>
                    <a:p>
                      <a:pPr marL="177800" indent="-177800">
                        <a:buFont typeface="Arial" pitchFamily="34" charset="0"/>
                        <a:buChar char="•"/>
                      </a:pPr>
                      <a:r>
                        <a:rPr lang="zh-CN" altLang="en-US" sz="2200" spc="-150" dirty="0" smtClean="0">
                          <a:solidFill>
                            <a:srgbClr val="FF0000"/>
                          </a:solidFill>
                        </a:rPr>
                        <a:t>每</a:t>
                      </a:r>
                      <a:r>
                        <a:rPr lang="en-US" altLang="zh-CN" sz="2200" spc="-15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sz="2200" spc="-150" dirty="0" smtClean="0">
                          <a:solidFill>
                            <a:srgbClr val="FF0000"/>
                          </a:solidFill>
                        </a:rPr>
                        <a:t>行都有</a:t>
                      </a:r>
                      <a:r>
                        <a:rPr lang="en-US" altLang="zh-CN" sz="2200" spc="-15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zh-CN" altLang="en-US" sz="2200" spc="-150" dirty="0" smtClean="0">
                          <a:solidFill>
                            <a:srgbClr val="FF0000"/>
                          </a:solidFill>
                        </a:rPr>
                        <a:t>个稳态</a:t>
                      </a:r>
                      <a:endParaRPr lang="zh-CN" altLang="en-US" sz="2200" spc="-15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16216" y="3909824"/>
                      <a:ext cx="2627784" cy="2800767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l="-3016" t="-1739" r="-6032" b="-369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右箭头 14"/>
              <p:cNvSpPr/>
              <p:nvPr/>
            </p:nvSpPr>
            <p:spPr bwMode="auto">
              <a:xfrm>
                <a:off x="5734351" y="4570905"/>
                <a:ext cx="277809" cy="144016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6" name="下箭头 15"/>
              <p:cNvSpPr/>
              <p:nvPr/>
            </p:nvSpPr>
            <p:spPr bwMode="auto">
              <a:xfrm rot="3919259">
                <a:off x="5579522" y="4442390"/>
                <a:ext cx="162373" cy="1100354"/>
              </a:xfrm>
              <a:prstGeom prst="down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cxnSp>
          <p:nvCxnSpPr>
            <p:cNvPr id="14" name="直接箭头连接符 13"/>
            <p:cNvCxnSpPr/>
            <p:nvPr/>
          </p:nvCxnSpPr>
          <p:spPr bwMode="auto">
            <a:xfrm>
              <a:off x="5662343" y="4221088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6" name="椭圆 5"/>
          <p:cNvSpPr/>
          <p:nvPr/>
        </p:nvSpPr>
        <p:spPr bwMode="auto">
          <a:xfrm>
            <a:off x="3829886" y="1606766"/>
            <a:ext cx="295244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 bwMode="auto">
          <a:xfrm>
            <a:off x="1979712" y="1196752"/>
            <a:ext cx="1832799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564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异步电路的</a:t>
            </a:r>
            <a:r>
              <a:rPr lang="zh-CN" altLang="en-US" b="1" dirty="0" smtClean="0">
                <a:solidFill>
                  <a:srgbClr val="FF0000"/>
                </a:solidFill>
              </a:rPr>
              <a:t>状态表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980728"/>
            <a:ext cx="5256584" cy="2880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79512" y="980728"/>
                <a:ext cx="3110147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个输入变量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个内部状态：</a:t>
                </a:r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激励变量：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zh-CN" altLang="en-US" dirty="0" smtClean="0"/>
                  <a:t>次级变量：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sz="2200" dirty="0"/>
                  <a:t>逻辑</a:t>
                </a:r>
                <a:r>
                  <a:rPr lang="zh-CN" altLang="en-US" sz="2200" dirty="0" smtClean="0"/>
                  <a:t>门传输延迟</a:t>
                </a:r>
                <a:r>
                  <a:rPr lang="en-US" altLang="zh-CN" sz="2200" dirty="0" smtClean="0"/>
                  <a:t>2~10ns</a:t>
                </a:r>
              </a:p>
              <a:p>
                <a:r>
                  <a:rPr lang="zh-CN" altLang="en-US" sz="2200" dirty="0" smtClean="0"/>
                  <a:t>         导线</a:t>
                </a:r>
                <a:r>
                  <a:rPr lang="zh-CN" altLang="en-US" sz="2200" dirty="0" smtClean="0"/>
                  <a:t>延迟</a:t>
                </a:r>
                <a:r>
                  <a:rPr lang="en-US" altLang="zh-CN" sz="2200" dirty="0" smtClean="0"/>
                  <a:t>1ns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80728"/>
                <a:ext cx="3110147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2935" t="-2989" r="-1761" b="-48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27584" y="3356992"/>
                <a:ext cx="17733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, 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356992"/>
                <a:ext cx="177330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278" y="4005064"/>
            <a:ext cx="4432146" cy="2815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>
            <a:off x="2915816" y="5085184"/>
            <a:ext cx="720080" cy="32781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14" y="3906279"/>
            <a:ext cx="186690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07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lnSpc>
                    <a:spcPct val="150000"/>
                  </a:lnSpc>
                  <a:buSzPct val="100000"/>
                  <a:buNone/>
                </a:pPr>
                <a:r>
                  <a:rPr lang="zh-CN" altLang="en-US" sz="2600" b="1" dirty="0" smtClean="0"/>
                  <a:t>通过观察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转移表</a:t>
                </a:r>
                <a:r>
                  <a:rPr lang="zh-CN" altLang="en-US" sz="2600" b="1" dirty="0" smtClean="0"/>
                  <a:t>中输入变化引起的状态转移来</a:t>
                </a:r>
                <a:r>
                  <a:rPr lang="zh-CN" altLang="en-US" sz="2600" b="1" dirty="0" smtClean="0">
                    <a:solidFill>
                      <a:srgbClr val="FF0000"/>
                    </a:solidFill>
                  </a:rPr>
                  <a:t>分析</a:t>
                </a:r>
                <a:r>
                  <a:rPr lang="zh-CN" altLang="en-US" sz="2600" b="1" dirty="0" smtClean="0"/>
                  <a:t>电路功能</a:t>
                </a:r>
                <a:endParaRPr lang="en-US" altLang="zh-CN" sz="2600" b="1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确定电路中的反馈环路</a:t>
                </a:r>
                <a:endParaRPr lang="en-US" altLang="zh-CN" sz="2800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将每个反馈环路的</a:t>
                </a:r>
                <a:r>
                  <a:rPr lang="zh-CN" altLang="en-US" sz="2800" b="1" dirty="0" smtClean="0"/>
                  <a:t>输出</a:t>
                </a:r>
                <a:r>
                  <a:rPr lang="zh-CN" altLang="en-US" sz="2800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dirty="0" smtClean="0"/>
                  <a:t>表示，对应的</a:t>
                </a:r>
                <a:r>
                  <a:rPr lang="zh-CN" altLang="en-US" sz="2800" b="1" dirty="0" smtClean="0"/>
                  <a:t>输入</a:t>
                </a:r>
                <a:r>
                  <a:rPr lang="zh-CN" altLang="en-US" sz="2800" dirty="0" smtClean="0"/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800" b="1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将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2800" dirty="0" smtClean="0"/>
                  <a:t>表示成外部输入和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 smtClean="0"/>
                  <a:t>的函数，求出所有的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800" dirty="0" smtClean="0"/>
                  <a:t>表达式</a:t>
                </a:r>
                <a:endParaRPr lang="en-US" altLang="zh-CN" sz="2800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画函数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2800" b="1" dirty="0" smtClean="0"/>
                  <a:t>的卡诺图</a:t>
                </a:r>
                <a:endParaRPr lang="en-US" altLang="zh-CN" sz="2800" b="1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将所有卡诺图</a:t>
                </a:r>
                <a:r>
                  <a:rPr lang="zh-CN" altLang="en-US" sz="2800" b="1" dirty="0" smtClean="0"/>
                  <a:t>并</a:t>
                </a:r>
                <a:r>
                  <a:rPr lang="zh-CN" altLang="en-US" sz="2800" dirty="0" smtClean="0"/>
                  <a:t>成一个表，每个方格代表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𝑌</m:t>
                    </m:r>
                    <m:r>
                      <a:rPr lang="en-US" altLang="zh-CN" sz="26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600" b="0" i="1" smtClean="0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600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altLang="zh-CN" sz="26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600" dirty="0" smtClean="0"/>
              </a:p>
              <a:p>
                <a:pPr marL="514350" indent="-514350">
                  <a:lnSpc>
                    <a:spcPct val="150000"/>
                  </a:lnSpc>
                  <a:buSzPct val="100000"/>
                  <a:buFont typeface="+mj-lt"/>
                  <a:buAutoNum type="arabicPeriod"/>
                </a:pPr>
                <a:r>
                  <a:rPr lang="zh-CN" altLang="en-US" sz="2800" dirty="0" smtClean="0"/>
                  <a:t>将每一行中那些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800" b="0" i="0" smtClean="0">
                        <a:latin typeface="Cambria Math"/>
                      </a:rPr>
                      <m:t>=</m:t>
                    </m:r>
                    <m:r>
                      <a:rPr lang="en-US" altLang="zh-CN" sz="2800" b="0" i="1" smtClean="0">
                        <a:latin typeface="Cambria Math"/>
                      </a:rPr>
                      <m:t>𝑦</m:t>
                    </m:r>
                    <m:r>
                      <a:rPr lang="en-US" altLang="zh-CN" sz="2800" b="0" i="1" smtClean="0">
                        <a:latin typeface="Cambria Math"/>
                      </a:rPr>
                      <m:t>,(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zh-CN" sz="28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2800" dirty="0" smtClean="0"/>
                  <a:t>数值相等的方格用</a:t>
                </a:r>
                <a:r>
                  <a:rPr lang="zh-CN" altLang="en-US" sz="2800" b="1" dirty="0" smtClean="0"/>
                  <a:t>圆圈</a:t>
                </a:r>
                <a:r>
                  <a:rPr lang="zh-CN" altLang="en-US" sz="2800" dirty="0" smtClean="0"/>
                  <a:t>圈出</a:t>
                </a:r>
                <a:r>
                  <a:rPr lang="en-US" altLang="zh-CN" sz="2800" dirty="0" smtClean="0"/>
                  <a:t>.</a:t>
                </a:r>
              </a:p>
            </p:txBody>
          </p:sp>
        </mc:Choice>
        <mc:Fallback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50" r="-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异步时序电路 </a:t>
            </a:r>
            <a:r>
              <a:rPr lang="zh-CN" altLang="en-US" dirty="0" smtClean="0">
                <a:latin typeface="Cambria Math"/>
              </a:rPr>
              <a:t>⇒ 转移表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81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12621</TotalTime>
  <Words>2089</Words>
  <Application>Microsoft Office PowerPoint</Application>
  <PresentationFormat>全屏显示(4:3)</PresentationFormat>
  <Paragraphs>496</Paragraphs>
  <Slides>62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1" baseType="lpstr">
      <vt:lpstr>楷体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Blends</vt:lpstr>
      <vt:lpstr>Chapter 9 异步时序逻辑</vt:lpstr>
      <vt:lpstr>Contents</vt:lpstr>
      <vt:lpstr>同步时序电路 v.s. 异步时序电路</vt:lpstr>
      <vt:lpstr>异步时序电路</vt:lpstr>
      <vt:lpstr>异步时序电路的基本模式</vt:lpstr>
      <vt:lpstr>Contents</vt:lpstr>
      <vt:lpstr>例1.    转移表 (Transition table)</vt:lpstr>
      <vt:lpstr>异步电路的状态表</vt:lpstr>
      <vt:lpstr>异步时序电路 ⇒ 转移表</vt:lpstr>
      <vt:lpstr>例2.  流程表</vt:lpstr>
      <vt:lpstr>流程表 ⇒ 转移表 ⇒ 逻辑图</vt:lpstr>
      <vt:lpstr>例3. 竞争</vt:lpstr>
      <vt:lpstr>竞争2</vt:lpstr>
      <vt:lpstr>避免竞争</vt:lpstr>
      <vt:lpstr>利用转移表检测电路的稳定性</vt:lpstr>
      <vt:lpstr>Contents</vt:lpstr>
      <vt:lpstr>SR锁存器（或非门）</vt:lpstr>
      <vt:lpstr>SR锁存器（或非门）功能</vt:lpstr>
      <vt:lpstr>S’R’锁存器（与非门）</vt:lpstr>
      <vt:lpstr>分析举例</vt:lpstr>
      <vt:lpstr>分析举例 (步骤1：锁存器输入方程+条件)</vt:lpstr>
      <vt:lpstr>分析举例 (步骤2：导出电路转移表)</vt:lpstr>
      <vt:lpstr>分析由SR锁存器构成的异步时序电路</vt:lpstr>
      <vt:lpstr>锁存器激励表 (设计时需要)</vt:lpstr>
      <vt:lpstr>实现举例: 转移表+激励表 ⇒ 逻辑图</vt:lpstr>
      <vt:lpstr>实现举例</vt:lpstr>
      <vt:lpstr>从转移表开始实现SR锁存器异步时序电路</vt:lpstr>
      <vt:lpstr>反跳电路</vt:lpstr>
      <vt:lpstr>Contents</vt:lpstr>
      <vt:lpstr>设计举例：门控锁存器</vt:lpstr>
      <vt:lpstr>设计举例</vt:lpstr>
      <vt:lpstr>设计举例：② 原始流程表</vt:lpstr>
      <vt:lpstr>设计举例：③ 简化 原始流程表</vt:lpstr>
      <vt:lpstr>设计举例：④ 状态分配、转移表</vt:lpstr>
      <vt:lpstr>设计举例：⑤ 转移表→逻辑图</vt:lpstr>
      <vt:lpstr>设计举例：⑤ 转移表+激励表→逻辑图 (SR锁存器)</vt:lpstr>
      <vt:lpstr>给不稳定状态分配输出</vt:lpstr>
      <vt:lpstr>设计过程 小结</vt:lpstr>
      <vt:lpstr>Contents</vt:lpstr>
      <vt:lpstr>等效状态</vt:lpstr>
      <vt:lpstr>隐含表</vt:lpstr>
      <vt:lpstr>隐含表</vt:lpstr>
      <vt:lpstr>简化结果：</vt:lpstr>
      <vt:lpstr>流程表的合并</vt:lpstr>
      <vt:lpstr>最大相似对</vt:lpstr>
      <vt:lpstr>Contents</vt:lpstr>
      <vt:lpstr>分配举例1: 三行流程表  转移图</vt:lpstr>
      <vt:lpstr>分配举例2: 四行流程表</vt:lpstr>
      <vt:lpstr>Contents</vt:lpstr>
      <vt:lpstr>组合电路的冒险 (hazard)</vt:lpstr>
      <vt:lpstr>组合电路冒险的消除</vt:lpstr>
      <vt:lpstr>时序电路冒险：</vt:lpstr>
      <vt:lpstr>避免时序电路冒险</vt:lpstr>
      <vt:lpstr>Contents</vt:lpstr>
      <vt:lpstr>① 设计指标：时序电路</vt:lpstr>
      <vt:lpstr>② 全状态表、原始流程表</vt:lpstr>
      <vt:lpstr>③合并流程表</vt:lpstr>
      <vt:lpstr>③合并流程表 (2)</vt:lpstr>
      <vt:lpstr>④状态分配、转移图</vt:lpstr>
      <vt:lpstr>⑤转移表、卡诺图 (2)</vt:lpstr>
      <vt:lpstr>⑥ 逻辑图</vt:lpstr>
      <vt:lpstr>作业 P338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976</cp:revision>
  <cp:lastPrinted>2012-12-19T04:00:52Z</cp:lastPrinted>
  <dcterms:created xsi:type="dcterms:W3CDTF">2003-08-04T05:13:53Z</dcterms:created>
  <dcterms:modified xsi:type="dcterms:W3CDTF">2016-12-14T04:06:34Z</dcterms:modified>
</cp:coreProperties>
</file>